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64"/>
  </p:notesMasterIdLst>
  <p:sldIdLst>
    <p:sldId id="256" r:id="rId2"/>
    <p:sldId id="362" r:id="rId3"/>
    <p:sldId id="352" r:id="rId4"/>
    <p:sldId id="359" r:id="rId5"/>
    <p:sldId id="351" r:id="rId6"/>
    <p:sldId id="360" r:id="rId7"/>
    <p:sldId id="353" r:id="rId8"/>
    <p:sldId id="354" r:id="rId9"/>
    <p:sldId id="355" r:id="rId10"/>
    <p:sldId id="356" r:id="rId11"/>
    <p:sldId id="345" r:id="rId12"/>
    <p:sldId id="361" r:id="rId13"/>
    <p:sldId id="348" r:id="rId14"/>
    <p:sldId id="357" r:id="rId15"/>
    <p:sldId id="358" r:id="rId16"/>
    <p:sldId id="347" r:id="rId17"/>
    <p:sldId id="349" r:id="rId18"/>
    <p:sldId id="350" r:id="rId19"/>
    <p:sldId id="364" r:id="rId20"/>
    <p:sldId id="363" r:id="rId21"/>
    <p:sldId id="266" r:id="rId22"/>
    <p:sldId id="341" r:id="rId23"/>
    <p:sldId id="316" r:id="rId24"/>
    <p:sldId id="272" r:id="rId25"/>
    <p:sldId id="265" r:id="rId26"/>
    <p:sldId id="342" r:id="rId27"/>
    <p:sldId id="318" r:id="rId28"/>
    <p:sldId id="330" r:id="rId29"/>
    <p:sldId id="313" r:id="rId30"/>
    <p:sldId id="291" r:id="rId31"/>
    <p:sldId id="287" r:id="rId32"/>
    <p:sldId id="270" r:id="rId33"/>
    <p:sldId id="338" r:id="rId34"/>
    <p:sldId id="281" r:id="rId35"/>
    <p:sldId id="285" r:id="rId36"/>
    <p:sldId id="290" r:id="rId37"/>
    <p:sldId id="339" r:id="rId38"/>
    <p:sldId id="268" r:id="rId39"/>
    <p:sldId id="295" r:id="rId40"/>
    <p:sldId id="297" r:id="rId41"/>
    <p:sldId id="298" r:id="rId42"/>
    <p:sldId id="299" r:id="rId43"/>
    <p:sldId id="343" r:id="rId44"/>
    <p:sldId id="296" r:id="rId45"/>
    <p:sldId id="301" r:id="rId46"/>
    <p:sldId id="324" r:id="rId47"/>
    <p:sldId id="326" r:id="rId48"/>
    <p:sldId id="314" r:id="rId49"/>
    <p:sldId id="289" r:id="rId50"/>
    <p:sldId id="303" r:id="rId51"/>
    <p:sldId id="337" r:id="rId52"/>
    <p:sldId id="336" r:id="rId53"/>
    <p:sldId id="280" r:id="rId54"/>
    <p:sldId id="331" r:id="rId55"/>
    <p:sldId id="320" r:id="rId56"/>
    <p:sldId id="321" r:id="rId57"/>
    <p:sldId id="322" r:id="rId58"/>
    <p:sldId id="329" r:id="rId59"/>
    <p:sldId id="271" r:id="rId60"/>
    <p:sldId id="327" r:id="rId61"/>
    <p:sldId id="328" r:id="rId62"/>
    <p:sldId id="332"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B22"/>
    <a:srgbClr val="B3423F"/>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94" autoAdjust="0"/>
    <p:restoredTop sz="93973" autoAdjust="0"/>
  </p:normalViewPr>
  <p:slideViewPr>
    <p:cSldViewPr snapToGrid="0">
      <p:cViewPr varScale="1">
        <p:scale>
          <a:sx n="111" d="100"/>
          <a:sy n="111" d="100"/>
        </p:scale>
        <p:origin x="216" y="3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jpeg"/><Relationship Id="rId5" Type="http://schemas.openxmlformats.org/officeDocument/2006/relationships/image" Target="../media/image14.jpeg"/><Relationship Id="rId4"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jpeg"/><Relationship Id="rId5" Type="http://schemas.openxmlformats.org/officeDocument/2006/relationships/image" Target="../media/image14.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765A7-2488-0A40-B13E-E169D09C2B97}" type="doc">
      <dgm:prSet loTypeId="urn:microsoft.com/office/officeart/2005/8/layout/hProcess10" loCatId="" qsTypeId="urn:microsoft.com/office/officeart/2005/8/quickstyle/simple2" qsCatId="simple" csTypeId="urn:microsoft.com/office/officeart/2005/8/colors/accent1_2" csCatId="accent1" phldr="1"/>
      <dgm:spPr/>
      <dgm:t>
        <a:bodyPr/>
        <a:lstStyle/>
        <a:p>
          <a:endParaRPr lang="en-GB"/>
        </a:p>
      </dgm:t>
    </dgm:pt>
    <dgm:pt modelId="{0057522B-4483-5644-99C6-62AC05EDFFE0}">
      <dgm:prSet phldrT="[Text]"/>
      <dgm:spPr/>
      <dgm:t>
        <a:bodyPr/>
        <a:lstStyle/>
        <a:p>
          <a:pPr algn="ctr">
            <a:buNone/>
          </a:pPr>
          <a:r>
            <a:rPr lang="en-GB" sz="2600" b="1" dirty="0"/>
            <a:t>Industria 1.0</a:t>
          </a:r>
        </a:p>
      </dgm:t>
    </dgm:pt>
    <dgm:pt modelId="{D61119D7-4777-3F49-89E5-25FC1EA13F3F}" type="parTrans" cxnId="{7D2DBBBC-2ED2-BC4C-81F4-B7486B19F7B0}">
      <dgm:prSet/>
      <dgm:spPr/>
      <dgm:t>
        <a:bodyPr/>
        <a:lstStyle/>
        <a:p>
          <a:endParaRPr lang="en-GB"/>
        </a:p>
      </dgm:t>
    </dgm:pt>
    <dgm:pt modelId="{990DDF92-536D-E84B-A08A-6D8BBD992223}" type="sibTrans" cxnId="{7D2DBBBC-2ED2-BC4C-81F4-B7486B19F7B0}">
      <dgm:prSet/>
      <dgm:spPr/>
      <dgm:t>
        <a:bodyPr/>
        <a:lstStyle/>
        <a:p>
          <a:endParaRPr lang="en-GB"/>
        </a:p>
      </dgm:t>
    </dgm:pt>
    <dgm:pt modelId="{E0C5111B-0408-0D41-907E-5C5834D74C54}">
      <dgm:prSet phldrT="[Text]" custT="1"/>
      <dgm:spPr/>
      <dgm:t>
        <a:bodyPr/>
        <a:lstStyle/>
        <a:p>
          <a:pPr algn="ctr">
            <a:buFont typeface="Arial" panose="020B0604020202020204" pitchFamily="34" charset="0"/>
            <a:buNone/>
          </a:pPr>
          <a:r>
            <a:rPr lang="en-GB" sz="3200" b="1" i="1" dirty="0"/>
            <a:t>1800’s</a:t>
          </a:r>
          <a:endParaRPr lang="en-GB" sz="2000" b="1" i="1" dirty="0"/>
        </a:p>
      </dgm:t>
    </dgm:pt>
    <dgm:pt modelId="{3DDFE74A-42BB-B649-9A9F-F3837A727D79}" type="sibTrans" cxnId="{28B754CA-9000-F94E-9D3C-BE09C6A51611}">
      <dgm:prSet/>
      <dgm:spPr/>
      <dgm:t>
        <a:bodyPr/>
        <a:lstStyle/>
        <a:p>
          <a:endParaRPr lang="en-GB"/>
        </a:p>
      </dgm:t>
    </dgm:pt>
    <dgm:pt modelId="{F440AFDC-F621-5B43-9F79-CE1987BCFB5B}" type="parTrans" cxnId="{28B754CA-9000-F94E-9D3C-BE09C6A51611}">
      <dgm:prSet/>
      <dgm:spPr/>
      <dgm:t>
        <a:bodyPr/>
        <a:lstStyle/>
        <a:p>
          <a:endParaRPr lang="en-GB"/>
        </a:p>
      </dgm:t>
    </dgm:pt>
    <dgm:pt modelId="{46260EAC-E8BE-F842-9622-65D8DD45AB1A}">
      <dgm:prSet phldrT="[Text]"/>
      <dgm:spPr/>
      <dgm:t>
        <a:bodyPr/>
        <a:lstStyle/>
        <a:p>
          <a:pPr algn="ctr">
            <a:buNone/>
          </a:pPr>
          <a:r>
            <a:rPr lang="en-GB" sz="2600" b="1" dirty="0"/>
            <a:t>Industria 2.0</a:t>
          </a:r>
        </a:p>
      </dgm:t>
    </dgm:pt>
    <dgm:pt modelId="{59DB9BFD-B2F3-CB43-BB9A-42C6568E44AC}" type="sibTrans" cxnId="{F011DACC-1A48-C340-83FE-1EBA7B64DA5D}">
      <dgm:prSet/>
      <dgm:spPr/>
      <dgm:t>
        <a:bodyPr/>
        <a:lstStyle/>
        <a:p>
          <a:endParaRPr lang="en-GB"/>
        </a:p>
      </dgm:t>
    </dgm:pt>
    <dgm:pt modelId="{A1494013-DA64-DC47-8CF1-32EC02FF6587}" type="parTrans" cxnId="{F011DACC-1A48-C340-83FE-1EBA7B64DA5D}">
      <dgm:prSet/>
      <dgm:spPr/>
      <dgm:t>
        <a:bodyPr/>
        <a:lstStyle/>
        <a:p>
          <a:endParaRPr lang="en-GB"/>
        </a:p>
      </dgm:t>
    </dgm:pt>
    <dgm:pt modelId="{25B40163-E18A-E046-A771-D929275DBAF1}">
      <dgm:prSet phldrT="[Text]" custT="1"/>
      <dgm:spPr/>
      <dgm:t>
        <a:bodyPr/>
        <a:lstStyle/>
        <a:p>
          <a:pPr algn="ctr">
            <a:buNone/>
          </a:pPr>
          <a:r>
            <a:rPr lang="en-GB" sz="3200" b="1" i="1" dirty="0"/>
            <a:t>1900’s</a:t>
          </a:r>
          <a:endParaRPr lang="en-GB" sz="2000" b="1" i="1" dirty="0"/>
        </a:p>
      </dgm:t>
    </dgm:pt>
    <dgm:pt modelId="{509AB0C6-20F3-2B45-97B2-A840F54CA959}" type="sibTrans" cxnId="{DEE62309-FD12-154D-9A02-F3A86FFE8F52}">
      <dgm:prSet/>
      <dgm:spPr/>
      <dgm:t>
        <a:bodyPr/>
        <a:lstStyle/>
        <a:p>
          <a:endParaRPr lang="en-GB"/>
        </a:p>
      </dgm:t>
    </dgm:pt>
    <dgm:pt modelId="{320E0A20-09DB-244B-B98E-37CA3A645509}" type="parTrans" cxnId="{DEE62309-FD12-154D-9A02-F3A86FFE8F52}">
      <dgm:prSet/>
      <dgm:spPr/>
      <dgm:t>
        <a:bodyPr/>
        <a:lstStyle/>
        <a:p>
          <a:endParaRPr lang="en-GB"/>
        </a:p>
      </dgm:t>
    </dgm:pt>
    <dgm:pt modelId="{757BD6C3-3E48-7B49-BAF8-97AEE7161D9D}">
      <dgm:prSet phldrT="[Text]"/>
      <dgm:spPr/>
      <dgm:t>
        <a:bodyPr/>
        <a:lstStyle/>
        <a:p>
          <a:pPr algn="ctr">
            <a:buNone/>
          </a:pPr>
          <a:r>
            <a:rPr lang="en-GB" sz="2600" b="1" dirty="0"/>
            <a:t>Industria 3.0</a:t>
          </a:r>
        </a:p>
      </dgm:t>
    </dgm:pt>
    <dgm:pt modelId="{9AF0662C-DF30-924C-BDF6-78704E522B75}" type="sibTrans" cxnId="{1FFD8DAF-C40B-054B-BC0D-780E606978AA}">
      <dgm:prSet/>
      <dgm:spPr/>
      <dgm:t>
        <a:bodyPr/>
        <a:lstStyle/>
        <a:p>
          <a:endParaRPr lang="en-GB"/>
        </a:p>
      </dgm:t>
    </dgm:pt>
    <dgm:pt modelId="{C685C8A4-4D97-C446-8C94-B6E279C137DD}" type="parTrans" cxnId="{1FFD8DAF-C40B-054B-BC0D-780E606978AA}">
      <dgm:prSet/>
      <dgm:spPr/>
      <dgm:t>
        <a:bodyPr/>
        <a:lstStyle/>
        <a:p>
          <a:endParaRPr lang="en-GB"/>
        </a:p>
      </dgm:t>
    </dgm:pt>
    <dgm:pt modelId="{67E454B2-823F-F14F-B90A-6396EC825CCC}">
      <dgm:prSet phldrT="[Text]" custT="1"/>
      <dgm:spPr/>
      <dgm:t>
        <a:bodyPr/>
        <a:lstStyle/>
        <a:p>
          <a:pPr algn="ctr">
            <a:buNone/>
          </a:pPr>
          <a:r>
            <a:rPr lang="en-GB" sz="3200" b="1" i="1" dirty="0"/>
            <a:t>2000’s</a:t>
          </a:r>
        </a:p>
      </dgm:t>
    </dgm:pt>
    <dgm:pt modelId="{43B8A217-F8EF-9243-86D8-564BB50B8B57}" type="sibTrans" cxnId="{C1F9725B-68B9-E945-BF4C-2E08491C4AC6}">
      <dgm:prSet/>
      <dgm:spPr/>
      <dgm:t>
        <a:bodyPr/>
        <a:lstStyle/>
        <a:p>
          <a:endParaRPr lang="en-GB"/>
        </a:p>
      </dgm:t>
    </dgm:pt>
    <dgm:pt modelId="{0C9B7585-F145-4E47-A34A-DEECC9D9B8E7}" type="parTrans" cxnId="{C1F9725B-68B9-E945-BF4C-2E08491C4AC6}">
      <dgm:prSet/>
      <dgm:spPr/>
      <dgm:t>
        <a:bodyPr/>
        <a:lstStyle/>
        <a:p>
          <a:endParaRPr lang="en-GB"/>
        </a:p>
      </dgm:t>
    </dgm:pt>
    <dgm:pt modelId="{0AAF8570-CD57-EC4F-878D-34961B27F0DA}">
      <dgm:prSet/>
      <dgm:spPr/>
      <dgm:t>
        <a:bodyPr/>
        <a:lstStyle/>
        <a:p>
          <a:pPr algn="ctr">
            <a:buNone/>
          </a:pPr>
          <a:r>
            <a:rPr lang="en-GB" sz="2600" b="1" dirty="0"/>
            <a:t>Industria 4.0</a:t>
          </a:r>
        </a:p>
      </dgm:t>
    </dgm:pt>
    <dgm:pt modelId="{700F0647-7379-C846-BCBD-C9B27ECCE7C8}" type="sibTrans" cxnId="{76F1454E-EF10-4949-B000-3E51626A8300}">
      <dgm:prSet/>
      <dgm:spPr/>
      <dgm:t>
        <a:bodyPr/>
        <a:lstStyle/>
        <a:p>
          <a:endParaRPr lang="en-GB"/>
        </a:p>
      </dgm:t>
    </dgm:pt>
    <dgm:pt modelId="{472442C0-AE91-DB4C-B4BA-CC1EB96A5DA6}" type="parTrans" cxnId="{76F1454E-EF10-4949-B000-3E51626A8300}">
      <dgm:prSet/>
      <dgm:spPr/>
      <dgm:t>
        <a:bodyPr/>
        <a:lstStyle/>
        <a:p>
          <a:endParaRPr lang="en-GB"/>
        </a:p>
      </dgm:t>
    </dgm:pt>
    <dgm:pt modelId="{154BEF03-EA60-8C44-A5B4-1740EB199B48}">
      <dgm:prSet custT="1"/>
      <dgm:spPr/>
      <dgm:t>
        <a:bodyPr/>
        <a:lstStyle/>
        <a:p>
          <a:pPr algn="ctr">
            <a:buNone/>
          </a:pPr>
          <a:r>
            <a:rPr lang="en-GB" sz="3200" b="1" i="1" dirty="0"/>
            <a:t>2010’s</a:t>
          </a:r>
        </a:p>
      </dgm:t>
    </dgm:pt>
    <dgm:pt modelId="{1AAA2417-E90A-144B-8E96-0A663C2C6152}" type="parTrans" cxnId="{BA28BFDA-A5F2-9349-9FBB-793EF68BE9B7}">
      <dgm:prSet/>
      <dgm:spPr/>
      <dgm:t>
        <a:bodyPr/>
        <a:lstStyle/>
        <a:p>
          <a:endParaRPr lang="en-GB"/>
        </a:p>
      </dgm:t>
    </dgm:pt>
    <dgm:pt modelId="{99FAFAA5-2C1E-F54A-A9AC-C30F53E7AC51}" type="sibTrans" cxnId="{BA28BFDA-A5F2-9349-9FBB-793EF68BE9B7}">
      <dgm:prSet/>
      <dgm:spPr/>
      <dgm:t>
        <a:bodyPr/>
        <a:lstStyle/>
        <a:p>
          <a:endParaRPr lang="en-GB"/>
        </a:p>
      </dgm:t>
    </dgm:pt>
    <dgm:pt modelId="{7A6F97B6-4376-5F43-8A98-9CAAE94F0A99}">
      <dgm:prSet/>
      <dgm:spPr/>
      <dgm:t>
        <a:bodyPr/>
        <a:lstStyle/>
        <a:p>
          <a:pPr algn="ctr">
            <a:buNone/>
          </a:pPr>
          <a:r>
            <a:rPr lang="en-GB" sz="2600" b="1" dirty="0"/>
            <a:t>Industria 5.0</a:t>
          </a:r>
        </a:p>
      </dgm:t>
    </dgm:pt>
    <dgm:pt modelId="{D93F77CA-A84F-2542-A716-F82F5BD807FD}" type="parTrans" cxnId="{083696A9-7C43-084E-A58E-11D520420C51}">
      <dgm:prSet/>
      <dgm:spPr/>
      <dgm:t>
        <a:bodyPr/>
        <a:lstStyle/>
        <a:p>
          <a:endParaRPr lang="en-GB"/>
        </a:p>
      </dgm:t>
    </dgm:pt>
    <dgm:pt modelId="{C3D7CA05-9884-B948-88CC-B79ADC0AE787}" type="sibTrans" cxnId="{083696A9-7C43-084E-A58E-11D520420C51}">
      <dgm:prSet/>
      <dgm:spPr/>
      <dgm:t>
        <a:bodyPr/>
        <a:lstStyle/>
        <a:p>
          <a:endParaRPr lang="en-GB"/>
        </a:p>
      </dgm:t>
    </dgm:pt>
    <dgm:pt modelId="{4E634193-6D0C-D849-A274-5BC08B818877}">
      <dgm:prSet custT="1"/>
      <dgm:spPr/>
      <dgm:t>
        <a:bodyPr/>
        <a:lstStyle/>
        <a:p>
          <a:pPr algn="ctr">
            <a:buNone/>
          </a:pPr>
          <a:r>
            <a:rPr lang="en-GB" sz="3200" b="1" i="1" dirty="0"/>
            <a:t>2020’s</a:t>
          </a:r>
        </a:p>
      </dgm:t>
    </dgm:pt>
    <dgm:pt modelId="{8472B7DF-481D-BE4B-A62D-13F8E099B1F1}" type="parTrans" cxnId="{95B9CB5C-06AD-F644-8065-8FF681ADE6F8}">
      <dgm:prSet/>
      <dgm:spPr/>
      <dgm:t>
        <a:bodyPr/>
        <a:lstStyle/>
        <a:p>
          <a:endParaRPr lang="en-GB"/>
        </a:p>
      </dgm:t>
    </dgm:pt>
    <dgm:pt modelId="{26680ED6-F5B2-C24E-A288-AEC1038A25E4}" type="sibTrans" cxnId="{95B9CB5C-06AD-F644-8065-8FF681ADE6F8}">
      <dgm:prSet/>
      <dgm:spPr/>
      <dgm:t>
        <a:bodyPr/>
        <a:lstStyle/>
        <a:p>
          <a:endParaRPr lang="en-GB"/>
        </a:p>
      </dgm:t>
    </dgm:pt>
    <dgm:pt modelId="{B49A0136-851F-B54E-9BE6-F227D2528914}" type="pres">
      <dgm:prSet presAssocID="{FD9765A7-2488-0A40-B13E-E169D09C2B97}" presName="Name0" presStyleCnt="0">
        <dgm:presLayoutVars>
          <dgm:dir/>
          <dgm:resizeHandles val="exact"/>
        </dgm:presLayoutVars>
      </dgm:prSet>
      <dgm:spPr/>
    </dgm:pt>
    <dgm:pt modelId="{83E8B4F1-B2FF-AA40-9AEB-BBE4EE5B87D7}" type="pres">
      <dgm:prSet presAssocID="{0057522B-4483-5644-99C6-62AC05EDFFE0}" presName="composite" presStyleCnt="0"/>
      <dgm:spPr/>
    </dgm:pt>
    <dgm:pt modelId="{F45205DD-A399-9040-956B-A2406587EA6A}" type="pres">
      <dgm:prSet presAssocID="{0057522B-4483-5644-99C6-62AC05EDFFE0}" presName="imagSh" presStyleLbl="bgImgPlace1" presStyleIdx="0" presStyleCnt="5" custScaleX="182191" custScaleY="182190" custLinFactNeighborX="17500" custLinFactNeighborY="-43605"/>
      <dgm:spPr>
        <a:prstGeom prst="ellipse">
          <a:avLst/>
        </a:prstGeom>
        <a:blipFill>
          <a:blip xmlns:r="http://schemas.openxmlformats.org/officeDocument/2006/relationships" r:embed="rId1"/>
          <a:srcRect/>
          <a:stretch>
            <a:fillRect l="-17000" r="-17000"/>
          </a:stretch>
        </a:blipFill>
      </dgm:spPr>
    </dgm:pt>
    <dgm:pt modelId="{15C44D6D-1992-D64A-965F-16816EC15E99}" type="pres">
      <dgm:prSet presAssocID="{0057522B-4483-5644-99C6-62AC05EDFFE0}" presName="txNode" presStyleLbl="node1" presStyleIdx="0" presStyleCnt="5" custScaleX="240742" custScaleY="129295">
        <dgm:presLayoutVars>
          <dgm:bulletEnabled val="1"/>
        </dgm:presLayoutVars>
      </dgm:prSet>
      <dgm:spPr/>
    </dgm:pt>
    <dgm:pt modelId="{A4D2B4A2-F5CA-B148-B676-ACD9C641B754}" type="pres">
      <dgm:prSet presAssocID="{990DDF92-536D-E84B-A08A-6D8BBD992223}" presName="sibTrans" presStyleLbl="sibTrans2D1" presStyleIdx="0" presStyleCnt="4"/>
      <dgm:spPr/>
    </dgm:pt>
    <dgm:pt modelId="{44DC8C1D-BBEA-AD46-992A-3C45FF450B4C}" type="pres">
      <dgm:prSet presAssocID="{990DDF92-536D-E84B-A08A-6D8BBD992223}" presName="connTx" presStyleLbl="sibTrans2D1" presStyleIdx="0" presStyleCnt="4"/>
      <dgm:spPr/>
    </dgm:pt>
    <dgm:pt modelId="{868CBA4C-71EE-6D4B-80BF-382D2C2A0698}" type="pres">
      <dgm:prSet presAssocID="{46260EAC-E8BE-F842-9622-65D8DD45AB1A}" presName="composite" presStyleCnt="0"/>
      <dgm:spPr/>
    </dgm:pt>
    <dgm:pt modelId="{F68B0455-42CE-3F46-823E-4522C9017767}" type="pres">
      <dgm:prSet presAssocID="{46260EAC-E8BE-F842-9622-65D8DD45AB1A}" presName="imagSh" presStyleLbl="bgImgPlace1" presStyleIdx="1" presStyleCnt="5" custScaleX="182191" custScaleY="182190" custLinFactNeighborX="18023" custLinFactNeighborY="-48402"/>
      <dgm:spPr>
        <a:prstGeom prst="ellipse">
          <a:avLst/>
        </a:prstGeom>
        <a:blipFill>
          <a:blip xmlns:r="http://schemas.openxmlformats.org/officeDocument/2006/relationships" r:embed="rId2"/>
          <a:srcRect/>
          <a:stretch>
            <a:fillRect l="-18000" r="-18000"/>
          </a:stretch>
        </a:blipFill>
      </dgm:spPr>
    </dgm:pt>
    <dgm:pt modelId="{2C1C12C8-8B36-694C-9AD6-2EF9026F006B}" type="pres">
      <dgm:prSet presAssocID="{46260EAC-E8BE-F842-9622-65D8DD45AB1A}" presName="txNode" presStyleLbl="node1" presStyleIdx="1" presStyleCnt="5" custScaleX="240742" custScaleY="129295">
        <dgm:presLayoutVars>
          <dgm:bulletEnabled val="1"/>
        </dgm:presLayoutVars>
      </dgm:prSet>
      <dgm:spPr/>
    </dgm:pt>
    <dgm:pt modelId="{5A99E3E7-BE02-2747-BAC7-1F1E2767A4D1}" type="pres">
      <dgm:prSet presAssocID="{59DB9BFD-B2F3-CB43-BB9A-42C6568E44AC}" presName="sibTrans" presStyleLbl="sibTrans2D1" presStyleIdx="1" presStyleCnt="4"/>
      <dgm:spPr/>
    </dgm:pt>
    <dgm:pt modelId="{A7CD0A6A-FED7-3A47-91DC-4C90208E999A}" type="pres">
      <dgm:prSet presAssocID="{59DB9BFD-B2F3-CB43-BB9A-42C6568E44AC}" presName="connTx" presStyleLbl="sibTrans2D1" presStyleIdx="1" presStyleCnt="4"/>
      <dgm:spPr/>
    </dgm:pt>
    <dgm:pt modelId="{54998464-02B0-1D4D-959C-1064560A40C5}" type="pres">
      <dgm:prSet presAssocID="{757BD6C3-3E48-7B49-BAF8-97AEE7161D9D}" presName="composite" presStyleCnt="0"/>
      <dgm:spPr/>
    </dgm:pt>
    <dgm:pt modelId="{0DA405F9-6184-8D49-9567-8841009CD612}" type="pres">
      <dgm:prSet presAssocID="{757BD6C3-3E48-7B49-BAF8-97AEE7161D9D}" presName="imagSh" presStyleLbl="bgImgPlace1" presStyleIdx="2" presStyleCnt="5" custScaleX="182191" custScaleY="182190" custLinFactNeighborX="16279" custLinFactNeighborY="-48402"/>
      <dgm:spPr>
        <a:prstGeom prst="ellipse">
          <a:avLst/>
        </a:prstGeom>
        <a:blipFill>
          <a:blip xmlns:r="http://schemas.openxmlformats.org/officeDocument/2006/relationships" r:embed="rId3"/>
          <a:srcRect/>
          <a:stretch>
            <a:fillRect/>
          </a:stretch>
        </a:blipFill>
      </dgm:spPr>
    </dgm:pt>
    <dgm:pt modelId="{AD6E3A49-21E8-7040-8BE9-7BCFFD071318}" type="pres">
      <dgm:prSet presAssocID="{757BD6C3-3E48-7B49-BAF8-97AEE7161D9D}" presName="txNode" presStyleLbl="node1" presStyleIdx="2" presStyleCnt="5" custScaleX="240742" custScaleY="129295">
        <dgm:presLayoutVars>
          <dgm:bulletEnabled val="1"/>
        </dgm:presLayoutVars>
      </dgm:prSet>
      <dgm:spPr/>
    </dgm:pt>
    <dgm:pt modelId="{5AF4F0EB-28EF-FE4C-864D-4D14C9B7D0AF}" type="pres">
      <dgm:prSet presAssocID="{9AF0662C-DF30-924C-BDF6-78704E522B75}" presName="sibTrans" presStyleLbl="sibTrans2D1" presStyleIdx="2" presStyleCnt="4"/>
      <dgm:spPr/>
    </dgm:pt>
    <dgm:pt modelId="{02F7E111-EDF5-1246-A6D0-BBA47C44882F}" type="pres">
      <dgm:prSet presAssocID="{9AF0662C-DF30-924C-BDF6-78704E522B75}" presName="connTx" presStyleLbl="sibTrans2D1" presStyleIdx="2" presStyleCnt="4"/>
      <dgm:spPr/>
    </dgm:pt>
    <dgm:pt modelId="{D31ED6DD-59E7-4B4B-8823-63F3AD72A4DD}" type="pres">
      <dgm:prSet presAssocID="{0AAF8570-CD57-EC4F-878D-34961B27F0DA}" presName="composite" presStyleCnt="0"/>
      <dgm:spPr/>
    </dgm:pt>
    <dgm:pt modelId="{15BB77F7-7AA9-7249-9931-329A0FC5013A}" type="pres">
      <dgm:prSet presAssocID="{0AAF8570-CD57-EC4F-878D-34961B27F0DA}" presName="imagSh" presStyleLbl="bgImgPlace1" presStyleIdx="3" presStyleCnt="5" custScaleX="182191" custScaleY="182190" custLinFactNeighborX="10949" custLinFactNeighborY="-48402"/>
      <dgm:spPr>
        <a:prstGeom prst="ellipse">
          <a:avLst/>
        </a:prstGeom>
        <a:blipFill>
          <a:blip xmlns:r="http://schemas.openxmlformats.org/officeDocument/2006/relationships" r:embed="rId4"/>
          <a:srcRect/>
          <a:stretch>
            <a:fillRect/>
          </a:stretch>
        </a:blipFill>
      </dgm:spPr>
    </dgm:pt>
    <dgm:pt modelId="{08F0343E-7E25-094B-966B-DD737BAAF41B}" type="pres">
      <dgm:prSet presAssocID="{0AAF8570-CD57-EC4F-878D-34961B27F0DA}" presName="txNode" presStyleLbl="node1" presStyleIdx="3" presStyleCnt="5" custScaleX="240742" custScaleY="129295">
        <dgm:presLayoutVars>
          <dgm:bulletEnabled val="1"/>
        </dgm:presLayoutVars>
      </dgm:prSet>
      <dgm:spPr/>
    </dgm:pt>
    <dgm:pt modelId="{F7EE2139-28CE-5D42-BBEE-59E24EF8D946}" type="pres">
      <dgm:prSet presAssocID="{700F0647-7379-C846-BCBD-C9B27ECCE7C8}" presName="sibTrans" presStyleLbl="sibTrans2D1" presStyleIdx="3" presStyleCnt="4"/>
      <dgm:spPr/>
    </dgm:pt>
    <dgm:pt modelId="{C94342A6-3914-C04C-936C-C638CA7AD0AF}" type="pres">
      <dgm:prSet presAssocID="{700F0647-7379-C846-BCBD-C9B27ECCE7C8}" presName="connTx" presStyleLbl="sibTrans2D1" presStyleIdx="3" presStyleCnt="4"/>
      <dgm:spPr/>
    </dgm:pt>
    <dgm:pt modelId="{F08F5346-60E4-674A-A41B-34003A363E4E}" type="pres">
      <dgm:prSet presAssocID="{7A6F97B6-4376-5F43-8A98-9CAAE94F0A99}" presName="composite" presStyleCnt="0"/>
      <dgm:spPr/>
    </dgm:pt>
    <dgm:pt modelId="{07991517-5E92-1946-89B4-4A6F09B0FC1E}" type="pres">
      <dgm:prSet presAssocID="{7A6F97B6-4376-5F43-8A98-9CAAE94F0A99}" presName="imagSh" presStyleLbl="bgImgPlace1" presStyleIdx="4" presStyleCnt="5" custScaleX="182191" custScaleY="182190" custLinFactNeighborX="20908" custLinFactNeighborY="-47668"/>
      <dgm:spPr>
        <a:prstGeom prst="ellipse">
          <a:avLst/>
        </a:prstGeom>
        <a:blipFill>
          <a:blip xmlns:r="http://schemas.openxmlformats.org/officeDocument/2006/relationships" r:embed="rId5"/>
          <a:srcRect/>
          <a:stretch>
            <a:fillRect l="-31000" r="-31000"/>
          </a:stretch>
        </a:blipFill>
      </dgm:spPr>
    </dgm:pt>
    <dgm:pt modelId="{52E57329-D581-8949-8562-DC600E70CD5B}" type="pres">
      <dgm:prSet presAssocID="{7A6F97B6-4376-5F43-8A98-9CAAE94F0A99}" presName="txNode" presStyleLbl="node1" presStyleIdx="4" presStyleCnt="5" custScaleX="240742" custScaleY="129295">
        <dgm:presLayoutVars>
          <dgm:bulletEnabled val="1"/>
        </dgm:presLayoutVars>
      </dgm:prSet>
      <dgm:spPr/>
    </dgm:pt>
  </dgm:ptLst>
  <dgm:cxnLst>
    <dgm:cxn modelId="{DEE62309-FD12-154D-9A02-F3A86FFE8F52}" srcId="{46260EAC-E8BE-F842-9622-65D8DD45AB1A}" destId="{25B40163-E18A-E046-A771-D929275DBAF1}" srcOrd="0" destOrd="0" parTransId="{320E0A20-09DB-244B-B98E-37CA3A645509}" sibTransId="{509AB0C6-20F3-2B45-97B2-A840F54CA959}"/>
    <dgm:cxn modelId="{93D16A0C-9285-6C45-84C1-ECB91F907A34}" type="presOf" srcId="{E0C5111B-0408-0D41-907E-5C5834D74C54}" destId="{15C44D6D-1992-D64A-965F-16816EC15E99}" srcOrd="0" destOrd="1" presId="urn:microsoft.com/office/officeart/2005/8/layout/hProcess10"/>
    <dgm:cxn modelId="{F6473F12-EDC3-3E44-9E02-4C502B4328C0}" type="presOf" srcId="{46260EAC-E8BE-F842-9622-65D8DD45AB1A}" destId="{2C1C12C8-8B36-694C-9AD6-2EF9026F006B}" srcOrd="0" destOrd="0" presId="urn:microsoft.com/office/officeart/2005/8/layout/hProcess10"/>
    <dgm:cxn modelId="{F4C71E18-C13F-6845-ACEE-77CD4B29155F}" type="presOf" srcId="{7A6F97B6-4376-5F43-8A98-9CAAE94F0A99}" destId="{52E57329-D581-8949-8562-DC600E70CD5B}" srcOrd="0" destOrd="0" presId="urn:microsoft.com/office/officeart/2005/8/layout/hProcess10"/>
    <dgm:cxn modelId="{F9BD151C-63DA-A643-A712-33DDEA658217}" type="presOf" srcId="{67E454B2-823F-F14F-B90A-6396EC825CCC}" destId="{AD6E3A49-21E8-7040-8BE9-7BCFFD071318}" srcOrd="0" destOrd="1" presId="urn:microsoft.com/office/officeart/2005/8/layout/hProcess10"/>
    <dgm:cxn modelId="{20C22327-1A2E-BA45-BF4A-FED4B177C300}" type="presOf" srcId="{25B40163-E18A-E046-A771-D929275DBAF1}" destId="{2C1C12C8-8B36-694C-9AD6-2EF9026F006B}" srcOrd="0" destOrd="1" presId="urn:microsoft.com/office/officeart/2005/8/layout/hProcess10"/>
    <dgm:cxn modelId="{86428045-D20D-5C42-800C-3AB9D5F1AF92}" type="presOf" srcId="{700F0647-7379-C846-BCBD-C9B27ECCE7C8}" destId="{F7EE2139-28CE-5D42-BBEE-59E24EF8D946}" srcOrd="0" destOrd="0" presId="urn:microsoft.com/office/officeart/2005/8/layout/hProcess10"/>
    <dgm:cxn modelId="{76F1454E-EF10-4949-B000-3E51626A8300}" srcId="{FD9765A7-2488-0A40-B13E-E169D09C2B97}" destId="{0AAF8570-CD57-EC4F-878D-34961B27F0DA}" srcOrd="3" destOrd="0" parTransId="{472442C0-AE91-DB4C-B4BA-CC1EB96A5DA6}" sibTransId="{700F0647-7379-C846-BCBD-C9B27ECCE7C8}"/>
    <dgm:cxn modelId="{32C09E56-3486-8947-AD14-626484892E23}" type="presOf" srcId="{0057522B-4483-5644-99C6-62AC05EDFFE0}" destId="{15C44D6D-1992-D64A-965F-16816EC15E99}" srcOrd="0" destOrd="0" presId="urn:microsoft.com/office/officeart/2005/8/layout/hProcess10"/>
    <dgm:cxn modelId="{C1F9725B-68B9-E945-BF4C-2E08491C4AC6}" srcId="{757BD6C3-3E48-7B49-BAF8-97AEE7161D9D}" destId="{67E454B2-823F-F14F-B90A-6396EC825CCC}" srcOrd="0" destOrd="0" parTransId="{0C9B7585-F145-4E47-A34A-DEECC9D9B8E7}" sibTransId="{43B8A217-F8EF-9243-86D8-564BB50B8B57}"/>
    <dgm:cxn modelId="{95B9CB5C-06AD-F644-8065-8FF681ADE6F8}" srcId="{7A6F97B6-4376-5F43-8A98-9CAAE94F0A99}" destId="{4E634193-6D0C-D849-A274-5BC08B818877}" srcOrd="0" destOrd="0" parTransId="{8472B7DF-481D-BE4B-A62D-13F8E099B1F1}" sibTransId="{26680ED6-F5B2-C24E-A288-AEC1038A25E4}"/>
    <dgm:cxn modelId="{FE71C66D-3BA2-8144-A59F-41F7995BDFAC}" type="presOf" srcId="{4E634193-6D0C-D849-A274-5BC08B818877}" destId="{52E57329-D581-8949-8562-DC600E70CD5B}" srcOrd="0" destOrd="1" presId="urn:microsoft.com/office/officeart/2005/8/layout/hProcess10"/>
    <dgm:cxn modelId="{5436E975-538A-0C4A-8623-9856613334AC}" type="presOf" srcId="{757BD6C3-3E48-7B49-BAF8-97AEE7161D9D}" destId="{AD6E3A49-21E8-7040-8BE9-7BCFFD071318}" srcOrd="0" destOrd="0" presId="urn:microsoft.com/office/officeart/2005/8/layout/hProcess10"/>
    <dgm:cxn modelId="{99B2B97E-3DFA-7941-B60A-CCB2B5E6EBCC}" type="presOf" srcId="{990DDF92-536D-E84B-A08A-6D8BBD992223}" destId="{A4D2B4A2-F5CA-B148-B676-ACD9C641B754}" srcOrd="0" destOrd="0" presId="urn:microsoft.com/office/officeart/2005/8/layout/hProcess10"/>
    <dgm:cxn modelId="{A0130C80-60F9-2343-BACE-C3DA2CD2A74F}" type="presOf" srcId="{59DB9BFD-B2F3-CB43-BB9A-42C6568E44AC}" destId="{5A99E3E7-BE02-2747-BAC7-1F1E2767A4D1}" srcOrd="0" destOrd="0" presId="urn:microsoft.com/office/officeart/2005/8/layout/hProcess10"/>
    <dgm:cxn modelId="{083696A9-7C43-084E-A58E-11D520420C51}" srcId="{FD9765A7-2488-0A40-B13E-E169D09C2B97}" destId="{7A6F97B6-4376-5F43-8A98-9CAAE94F0A99}" srcOrd="4" destOrd="0" parTransId="{D93F77CA-A84F-2542-A716-F82F5BD807FD}" sibTransId="{C3D7CA05-9884-B948-88CC-B79ADC0AE787}"/>
    <dgm:cxn modelId="{F9FB5DAC-38E4-F143-8702-4B4398334776}" type="presOf" srcId="{9AF0662C-DF30-924C-BDF6-78704E522B75}" destId="{5AF4F0EB-28EF-FE4C-864D-4D14C9B7D0AF}" srcOrd="0" destOrd="0" presId="urn:microsoft.com/office/officeart/2005/8/layout/hProcess10"/>
    <dgm:cxn modelId="{1FFD8DAF-C40B-054B-BC0D-780E606978AA}" srcId="{FD9765A7-2488-0A40-B13E-E169D09C2B97}" destId="{757BD6C3-3E48-7B49-BAF8-97AEE7161D9D}" srcOrd="2" destOrd="0" parTransId="{C685C8A4-4D97-C446-8C94-B6E279C137DD}" sibTransId="{9AF0662C-DF30-924C-BDF6-78704E522B75}"/>
    <dgm:cxn modelId="{7D2DBBBC-2ED2-BC4C-81F4-B7486B19F7B0}" srcId="{FD9765A7-2488-0A40-B13E-E169D09C2B97}" destId="{0057522B-4483-5644-99C6-62AC05EDFFE0}" srcOrd="0" destOrd="0" parTransId="{D61119D7-4777-3F49-89E5-25FC1EA13F3F}" sibTransId="{990DDF92-536D-E84B-A08A-6D8BBD992223}"/>
    <dgm:cxn modelId="{E2386EBE-11C6-9543-9C8E-CFB1F7D0D226}" type="presOf" srcId="{9AF0662C-DF30-924C-BDF6-78704E522B75}" destId="{02F7E111-EDF5-1246-A6D0-BBA47C44882F}" srcOrd="1" destOrd="0" presId="urn:microsoft.com/office/officeart/2005/8/layout/hProcess10"/>
    <dgm:cxn modelId="{6D8BC1C6-6F54-EF4E-978D-09CBA685EAF7}" type="presOf" srcId="{FD9765A7-2488-0A40-B13E-E169D09C2B97}" destId="{B49A0136-851F-B54E-9BE6-F227D2528914}" srcOrd="0" destOrd="0" presId="urn:microsoft.com/office/officeart/2005/8/layout/hProcess10"/>
    <dgm:cxn modelId="{28B754CA-9000-F94E-9D3C-BE09C6A51611}" srcId="{0057522B-4483-5644-99C6-62AC05EDFFE0}" destId="{E0C5111B-0408-0D41-907E-5C5834D74C54}" srcOrd="0" destOrd="0" parTransId="{F440AFDC-F621-5B43-9F79-CE1987BCFB5B}" sibTransId="{3DDFE74A-42BB-B649-9A9F-F3837A727D79}"/>
    <dgm:cxn modelId="{F011DACC-1A48-C340-83FE-1EBA7B64DA5D}" srcId="{FD9765A7-2488-0A40-B13E-E169D09C2B97}" destId="{46260EAC-E8BE-F842-9622-65D8DD45AB1A}" srcOrd="1" destOrd="0" parTransId="{A1494013-DA64-DC47-8CF1-32EC02FF6587}" sibTransId="{59DB9BFD-B2F3-CB43-BB9A-42C6568E44AC}"/>
    <dgm:cxn modelId="{BA28BFDA-A5F2-9349-9FBB-793EF68BE9B7}" srcId="{0AAF8570-CD57-EC4F-878D-34961B27F0DA}" destId="{154BEF03-EA60-8C44-A5B4-1740EB199B48}" srcOrd="0" destOrd="0" parTransId="{1AAA2417-E90A-144B-8E96-0A663C2C6152}" sibTransId="{99FAFAA5-2C1E-F54A-A9AC-C30F53E7AC51}"/>
    <dgm:cxn modelId="{ADB860DC-5830-FE45-8979-941F6D6EE433}" type="presOf" srcId="{154BEF03-EA60-8C44-A5B4-1740EB199B48}" destId="{08F0343E-7E25-094B-966B-DD737BAAF41B}" srcOrd="0" destOrd="1" presId="urn:microsoft.com/office/officeart/2005/8/layout/hProcess10"/>
    <dgm:cxn modelId="{5BADEBDE-0F6E-354A-9F5F-E89EFDCF97C8}" type="presOf" srcId="{0AAF8570-CD57-EC4F-878D-34961B27F0DA}" destId="{08F0343E-7E25-094B-966B-DD737BAAF41B}" srcOrd="0" destOrd="0" presId="urn:microsoft.com/office/officeart/2005/8/layout/hProcess10"/>
    <dgm:cxn modelId="{146A0CEE-8F7A-A24D-9882-23BD1D72B6A0}" type="presOf" srcId="{59DB9BFD-B2F3-CB43-BB9A-42C6568E44AC}" destId="{A7CD0A6A-FED7-3A47-91DC-4C90208E999A}" srcOrd="1" destOrd="0" presId="urn:microsoft.com/office/officeart/2005/8/layout/hProcess10"/>
    <dgm:cxn modelId="{DFF788F4-5895-8041-B4A8-30F9EDBA65D7}" type="presOf" srcId="{990DDF92-536D-E84B-A08A-6D8BBD992223}" destId="{44DC8C1D-BBEA-AD46-992A-3C45FF450B4C}" srcOrd="1" destOrd="0" presId="urn:microsoft.com/office/officeart/2005/8/layout/hProcess10"/>
    <dgm:cxn modelId="{7BE61AF5-4C80-6644-B1F1-0585F912CF48}" type="presOf" srcId="{700F0647-7379-C846-BCBD-C9B27ECCE7C8}" destId="{C94342A6-3914-C04C-936C-C638CA7AD0AF}" srcOrd="1" destOrd="0" presId="urn:microsoft.com/office/officeart/2005/8/layout/hProcess10"/>
    <dgm:cxn modelId="{38F7A0E7-4D89-1540-B60B-F8DA33FBC13F}" type="presParOf" srcId="{B49A0136-851F-B54E-9BE6-F227D2528914}" destId="{83E8B4F1-B2FF-AA40-9AEB-BBE4EE5B87D7}" srcOrd="0" destOrd="0" presId="urn:microsoft.com/office/officeart/2005/8/layout/hProcess10"/>
    <dgm:cxn modelId="{F9B4C0A9-8B7B-014A-942E-178A17DCA935}" type="presParOf" srcId="{83E8B4F1-B2FF-AA40-9AEB-BBE4EE5B87D7}" destId="{F45205DD-A399-9040-956B-A2406587EA6A}" srcOrd="0" destOrd="0" presId="urn:microsoft.com/office/officeart/2005/8/layout/hProcess10"/>
    <dgm:cxn modelId="{D21BD225-C5DC-3149-83F7-997D5E932783}" type="presParOf" srcId="{83E8B4F1-B2FF-AA40-9AEB-BBE4EE5B87D7}" destId="{15C44D6D-1992-D64A-965F-16816EC15E99}" srcOrd="1" destOrd="0" presId="urn:microsoft.com/office/officeart/2005/8/layout/hProcess10"/>
    <dgm:cxn modelId="{8049EDB3-1F17-7047-B428-D5F31467A2C9}" type="presParOf" srcId="{B49A0136-851F-B54E-9BE6-F227D2528914}" destId="{A4D2B4A2-F5CA-B148-B676-ACD9C641B754}" srcOrd="1" destOrd="0" presId="urn:microsoft.com/office/officeart/2005/8/layout/hProcess10"/>
    <dgm:cxn modelId="{BAE4583A-F871-BC4B-8045-E69FE2D3DD42}" type="presParOf" srcId="{A4D2B4A2-F5CA-B148-B676-ACD9C641B754}" destId="{44DC8C1D-BBEA-AD46-992A-3C45FF450B4C}" srcOrd="0" destOrd="0" presId="urn:microsoft.com/office/officeart/2005/8/layout/hProcess10"/>
    <dgm:cxn modelId="{49A7576D-078D-1641-BB6E-84D0A317FD8C}" type="presParOf" srcId="{B49A0136-851F-B54E-9BE6-F227D2528914}" destId="{868CBA4C-71EE-6D4B-80BF-382D2C2A0698}" srcOrd="2" destOrd="0" presId="urn:microsoft.com/office/officeart/2005/8/layout/hProcess10"/>
    <dgm:cxn modelId="{D3D30B27-365C-9540-BF68-4862AAB31DE9}" type="presParOf" srcId="{868CBA4C-71EE-6D4B-80BF-382D2C2A0698}" destId="{F68B0455-42CE-3F46-823E-4522C9017767}" srcOrd="0" destOrd="0" presId="urn:microsoft.com/office/officeart/2005/8/layout/hProcess10"/>
    <dgm:cxn modelId="{1FAE9AC4-8828-8440-835E-9AA14E808D12}" type="presParOf" srcId="{868CBA4C-71EE-6D4B-80BF-382D2C2A0698}" destId="{2C1C12C8-8B36-694C-9AD6-2EF9026F006B}" srcOrd="1" destOrd="0" presId="urn:microsoft.com/office/officeart/2005/8/layout/hProcess10"/>
    <dgm:cxn modelId="{84BCB4B1-E027-584C-AE29-E5F178766926}" type="presParOf" srcId="{B49A0136-851F-B54E-9BE6-F227D2528914}" destId="{5A99E3E7-BE02-2747-BAC7-1F1E2767A4D1}" srcOrd="3" destOrd="0" presId="urn:microsoft.com/office/officeart/2005/8/layout/hProcess10"/>
    <dgm:cxn modelId="{FBDDD4DE-FE5D-E64A-9BFA-F196BD455F96}" type="presParOf" srcId="{5A99E3E7-BE02-2747-BAC7-1F1E2767A4D1}" destId="{A7CD0A6A-FED7-3A47-91DC-4C90208E999A}" srcOrd="0" destOrd="0" presId="urn:microsoft.com/office/officeart/2005/8/layout/hProcess10"/>
    <dgm:cxn modelId="{177C02C1-938D-E84F-BD13-88826ED9435E}" type="presParOf" srcId="{B49A0136-851F-B54E-9BE6-F227D2528914}" destId="{54998464-02B0-1D4D-959C-1064560A40C5}" srcOrd="4" destOrd="0" presId="urn:microsoft.com/office/officeart/2005/8/layout/hProcess10"/>
    <dgm:cxn modelId="{A4A1A1D5-C741-6949-89DE-3D8DB153B377}" type="presParOf" srcId="{54998464-02B0-1D4D-959C-1064560A40C5}" destId="{0DA405F9-6184-8D49-9567-8841009CD612}" srcOrd="0" destOrd="0" presId="urn:microsoft.com/office/officeart/2005/8/layout/hProcess10"/>
    <dgm:cxn modelId="{2269400D-D0EC-AF4F-BF7A-D0322C4FA630}" type="presParOf" srcId="{54998464-02B0-1D4D-959C-1064560A40C5}" destId="{AD6E3A49-21E8-7040-8BE9-7BCFFD071318}" srcOrd="1" destOrd="0" presId="urn:microsoft.com/office/officeart/2005/8/layout/hProcess10"/>
    <dgm:cxn modelId="{45757A7E-5D4B-1245-BD19-661EC5D26C7F}" type="presParOf" srcId="{B49A0136-851F-B54E-9BE6-F227D2528914}" destId="{5AF4F0EB-28EF-FE4C-864D-4D14C9B7D0AF}" srcOrd="5" destOrd="0" presId="urn:microsoft.com/office/officeart/2005/8/layout/hProcess10"/>
    <dgm:cxn modelId="{BF2ED75E-32D2-094C-90E4-684C5FBEA908}" type="presParOf" srcId="{5AF4F0EB-28EF-FE4C-864D-4D14C9B7D0AF}" destId="{02F7E111-EDF5-1246-A6D0-BBA47C44882F}" srcOrd="0" destOrd="0" presId="urn:microsoft.com/office/officeart/2005/8/layout/hProcess10"/>
    <dgm:cxn modelId="{445F13B9-3B2B-8F49-AFC9-67A5D031C47A}" type="presParOf" srcId="{B49A0136-851F-B54E-9BE6-F227D2528914}" destId="{D31ED6DD-59E7-4B4B-8823-63F3AD72A4DD}" srcOrd="6" destOrd="0" presId="urn:microsoft.com/office/officeart/2005/8/layout/hProcess10"/>
    <dgm:cxn modelId="{E87B2A8B-CA71-2B41-AD75-91DB96ECA463}" type="presParOf" srcId="{D31ED6DD-59E7-4B4B-8823-63F3AD72A4DD}" destId="{15BB77F7-7AA9-7249-9931-329A0FC5013A}" srcOrd="0" destOrd="0" presId="urn:microsoft.com/office/officeart/2005/8/layout/hProcess10"/>
    <dgm:cxn modelId="{AC623758-0ED9-4149-9D75-F12368C7AC11}" type="presParOf" srcId="{D31ED6DD-59E7-4B4B-8823-63F3AD72A4DD}" destId="{08F0343E-7E25-094B-966B-DD737BAAF41B}" srcOrd="1" destOrd="0" presId="urn:microsoft.com/office/officeart/2005/8/layout/hProcess10"/>
    <dgm:cxn modelId="{BCB6A8F5-4F97-254B-B001-5CCD2A1F8E75}" type="presParOf" srcId="{B49A0136-851F-B54E-9BE6-F227D2528914}" destId="{F7EE2139-28CE-5D42-BBEE-59E24EF8D946}" srcOrd="7" destOrd="0" presId="urn:microsoft.com/office/officeart/2005/8/layout/hProcess10"/>
    <dgm:cxn modelId="{77334D23-6E53-5D46-866A-55E7DF2E9F6C}" type="presParOf" srcId="{F7EE2139-28CE-5D42-BBEE-59E24EF8D946}" destId="{C94342A6-3914-C04C-936C-C638CA7AD0AF}" srcOrd="0" destOrd="0" presId="urn:microsoft.com/office/officeart/2005/8/layout/hProcess10"/>
    <dgm:cxn modelId="{39EE10B2-A3ED-204F-A0AA-9F9B5265BD01}" type="presParOf" srcId="{B49A0136-851F-B54E-9BE6-F227D2528914}" destId="{F08F5346-60E4-674A-A41B-34003A363E4E}" srcOrd="8" destOrd="0" presId="urn:microsoft.com/office/officeart/2005/8/layout/hProcess10"/>
    <dgm:cxn modelId="{A92F267C-4B28-0744-9263-84BEED80A238}" type="presParOf" srcId="{F08F5346-60E4-674A-A41B-34003A363E4E}" destId="{07991517-5E92-1946-89B4-4A6F09B0FC1E}" srcOrd="0" destOrd="0" presId="urn:microsoft.com/office/officeart/2005/8/layout/hProcess10"/>
    <dgm:cxn modelId="{AEF43158-B2D6-DE4B-9019-3F84B999DAE3}" type="presParOf" srcId="{F08F5346-60E4-674A-A41B-34003A363E4E}" destId="{52E57329-D581-8949-8562-DC600E70CD5B}"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1DBF73-45E7-46EA-95D8-D65B12727999}"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4B8395DB-7A5A-424C-BC28-8ADA78D612CA}">
      <dgm:prSet phldrT="[Text]"/>
      <dgm:spPr>
        <a:solidFill>
          <a:schemeClr val="accent5">
            <a:lumMod val="75000"/>
          </a:schemeClr>
        </a:solidFill>
      </dgm:spPr>
      <dgm:t>
        <a:bodyPr/>
        <a:lstStyle/>
        <a:p>
          <a:r>
            <a:rPr lang="pt-BR" b="1" dirty="0">
              <a:latin typeface="Gill Sans MT" panose="020B0502020104020203" pitchFamily="34" charset="0"/>
            </a:rPr>
            <a:t>Nomes</a:t>
          </a:r>
          <a:endParaRPr lang="en-US" b="1" dirty="0">
            <a:latin typeface="Gill Sans MT" panose="020B0502020104020203" pitchFamily="34" charset="0"/>
          </a:endParaRPr>
        </a:p>
      </dgm:t>
    </dgm:pt>
    <dgm:pt modelId="{14412495-B364-4693-A46A-A215F40699EF}" type="parTrans" cxnId="{75CFF391-53A5-46A3-B99B-29398D353DD0}">
      <dgm:prSet/>
      <dgm:spPr/>
      <dgm:t>
        <a:bodyPr/>
        <a:lstStyle/>
        <a:p>
          <a:endParaRPr lang="en-US" b="1"/>
        </a:p>
      </dgm:t>
    </dgm:pt>
    <dgm:pt modelId="{F162ABBC-4A83-48F3-B566-461BEEFBAB58}" type="sibTrans" cxnId="{75CFF391-53A5-46A3-B99B-29398D353DD0}">
      <dgm:prSet/>
      <dgm:spPr/>
      <dgm:t>
        <a:bodyPr/>
        <a:lstStyle/>
        <a:p>
          <a:endParaRPr lang="en-US" b="1"/>
        </a:p>
      </dgm:t>
    </dgm:pt>
    <dgm:pt modelId="{723FD85E-B313-4248-A9DC-070830914D47}">
      <dgm:prSet/>
      <dgm:spPr>
        <a:solidFill>
          <a:schemeClr val="accent5">
            <a:lumMod val="75000"/>
          </a:schemeClr>
        </a:solidFill>
      </dgm:spPr>
      <dgm:t>
        <a:bodyPr/>
        <a:lstStyle/>
        <a:p>
          <a:r>
            <a:rPr lang="pt-BR" b="1" dirty="0">
              <a:latin typeface="Gill Sans MT" panose="020B0502020104020203" pitchFamily="34" charset="0"/>
            </a:rPr>
            <a:t>Formatação</a:t>
          </a:r>
        </a:p>
      </dgm:t>
    </dgm:pt>
    <dgm:pt modelId="{E7743F6A-47D8-449D-9C4F-A425F7DDB6FA}" type="parTrans" cxnId="{6A250745-4EB3-45FD-B231-4DD0EE5F3A35}">
      <dgm:prSet/>
      <dgm:spPr/>
      <dgm:t>
        <a:bodyPr/>
        <a:lstStyle/>
        <a:p>
          <a:endParaRPr lang="en-US" b="1"/>
        </a:p>
      </dgm:t>
    </dgm:pt>
    <dgm:pt modelId="{A9F88A22-6590-442B-A9F5-C7FDCC2F49E5}" type="sibTrans" cxnId="{6A250745-4EB3-45FD-B231-4DD0EE5F3A35}">
      <dgm:prSet/>
      <dgm:spPr/>
      <dgm:t>
        <a:bodyPr/>
        <a:lstStyle/>
        <a:p>
          <a:endParaRPr lang="en-US" b="1"/>
        </a:p>
      </dgm:t>
    </dgm:pt>
    <dgm:pt modelId="{58ED0503-A1C3-475F-B286-68BC79EB5FD4}">
      <dgm:prSet/>
      <dgm:spPr>
        <a:solidFill>
          <a:schemeClr val="accent5">
            <a:lumMod val="75000"/>
          </a:schemeClr>
        </a:solidFill>
      </dgm:spPr>
      <dgm:t>
        <a:bodyPr/>
        <a:lstStyle/>
        <a:p>
          <a:r>
            <a:rPr lang="pt-BR" b="1" dirty="0">
              <a:latin typeface="Gill Sans MT" panose="020B0502020104020203" pitchFamily="34" charset="0"/>
            </a:rPr>
            <a:t>Métodos</a:t>
          </a:r>
        </a:p>
      </dgm:t>
    </dgm:pt>
    <dgm:pt modelId="{79A87C98-D2E5-4200-830F-852C2D3C894E}" type="parTrans" cxnId="{AE321B6D-33B4-4413-969F-062494DEB746}">
      <dgm:prSet/>
      <dgm:spPr/>
      <dgm:t>
        <a:bodyPr/>
        <a:lstStyle/>
        <a:p>
          <a:endParaRPr lang="en-US" b="1"/>
        </a:p>
      </dgm:t>
    </dgm:pt>
    <dgm:pt modelId="{D1B3A99A-A11F-4049-A738-9CA38FDDCB98}" type="sibTrans" cxnId="{AE321B6D-33B4-4413-969F-062494DEB746}">
      <dgm:prSet/>
      <dgm:spPr/>
      <dgm:t>
        <a:bodyPr/>
        <a:lstStyle/>
        <a:p>
          <a:endParaRPr lang="en-US" b="1"/>
        </a:p>
      </dgm:t>
    </dgm:pt>
    <dgm:pt modelId="{3D83D4AD-D16A-4DB5-89BD-58CB0C65EBA8}">
      <dgm:prSet/>
      <dgm:spPr>
        <a:solidFill>
          <a:schemeClr val="accent5">
            <a:lumMod val="75000"/>
          </a:schemeClr>
        </a:solidFill>
      </dgm:spPr>
      <dgm:t>
        <a:bodyPr/>
        <a:lstStyle/>
        <a:p>
          <a:r>
            <a:rPr lang="pt-BR" b="1" dirty="0">
              <a:latin typeface="Gill Sans MT" panose="020B0502020104020203" pitchFamily="34" charset="0"/>
            </a:rPr>
            <a:t>Comentários</a:t>
          </a:r>
        </a:p>
      </dgm:t>
    </dgm:pt>
    <dgm:pt modelId="{78F8F45E-6889-4772-BBFD-C2D77BFBCDDE}" type="parTrans" cxnId="{9F55F933-A5A8-4644-8027-A0A6EAFBE82B}">
      <dgm:prSet/>
      <dgm:spPr/>
      <dgm:t>
        <a:bodyPr/>
        <a:lstStyle/>
        <a:p>
          <a:endParaRPr lang="en-US" b="1"/>
        </a:p>
      </dgm:t>
    </dgm:pt>
    <dgm:pt modelId="{F8DFC17C-839B-4B00-8CD5-1D625A3AE61D}" type="sibTrans" cxnId="{9F55F933-A5A8-4644-8027-A0A6EAFBE82B}">
      <dgm:prSet/>
      <dgm:spPr/>
      <dgm:t>
        <a:bodyPr/>
        <a:lstStyle/>
        <a:p>
          <a:endParaRPr lang="en-US" b="1"/>
        </a:p>
      </dgm:t>
    </dgm:pt>
    <dgm:pt modelId="{6870A3FE-5062-4420-B67A-2AD67C543998}">
      <dgm:prSet/>
      <dgm:spPr>
        <a:solidFill>
          <a:schemeClr val="accent5">
            <a:lumMod val="75000"/>
          </a:schemeClr>
        </a:solidFill>
      </dgm:spPr>
      <dgm:t>
        <a:bodyPr/>
        <a:lstStyle/>
        <a:p>
          <a:r>
            <a:rPr lang="pt-BR" b="1">
              <a:latin typeface="Gill Sans MT" panose="020B0502020104020203" pitchFamily="34" charset="0"/>
            </a:rPr>
            <a:t>Classes</a:t>
          </a:r>
          <a:endParaRPr lang="pt-BR" b="1" dirty="0">
            <a:latin typeface="Gill Sans MT" panose="020B0502020104020203" pitchFamily="34" charset="0"/>
          </a:endParaRPr>
        </a:p>
      </dgm:t>
    </dgm:pt>
    <dgm:pt modelId="{380E9816-49D9-430B-B7D0-28A2DEE6BE26}" type="parTrans" cxnId="{05B7CA3D-817F-46BF-B5E7-41F1CCB82A7E}">
      <dgm:prSet/>
      <dgm:spPr/>
      <dgm:t>
        <a:bodyPr/>
        <a:lstStyle/>
        <a:p>
          <a:endParaRPr lang="en-US" b="1"/>
        </a:p>
      </dgm:t>
    </dgm:pt>
    <dgm:pt modelId="{0179BDB8-1480-4EF6-8032-B8FF06955958}" type="sibTrans" cxnId="{05B7CA3D-817F-46BF-B5E7-41F1CCB82A7E}">
      <dgm:prSet/>
      <dgm:spPr/>
      <dgm:t>
        <a:bodyPr/>
        <a:lstStyle/>
        <a:p>
          <a:endParaRPr lang="en-US" b="1"/>
        </a:p>
      </dgm:t>
    </dgm:pt>
    <dgm:pt modelId="{F06E7FF6-53CF-482C-B5FB-07EB5E0E971C}" type="pres">
      <dgm:prSet presAssocID="{981DBF73-45E7-46EA-95D8-D65B12727999}" presName="diagram" presStyleCnt="0">
        <dgm:presLayoutVars>
          <dgm:dir/>
          <dgm:resizeHandles val="exact"/>
        </dgm:presLayoutVars>
      </dgm:prSet>
      <dgm:spPr/>
    </dgm:pt>
    <dgm:pt modelId="{4255542A-9E44-4D90-A426-69213DFB5B7A}" type="pres">
      <dgm:prSet presAssocID="{4B8395DB-7A5A-424C-BC28-8ADA78D612CA}" presName="node" presStyleLbl="node1" presStyleIdx="0" presStyleCnt="5">
        <dgm:presLayoutVars>
          <dgm:bulletEnabled val="1"/>
        </dgm:presLayoutVars>
      </dgm:prSet>
      <dgm:spPr/>
    </dgm:pt>
    <dgm:pt modelId="{419CF033-1393-4776-8844-83AC3780A097}" type="pres">
      <dgm:prSet presAssocID="{F162ABBC-4A83-48F3-B566-461BEEFBAB58}" presName="sibTrans" presStyleCnt="0"/>
      <dgm:spPr/>
    </dgm:pt>
    <dgm:pt modelId="{BD034B5E-9050-447D-9423-0549925C73E8}" type="pres">
      <dgm:prSet presAssocID="{723FD85E-B313-4248-A9DC-070830914D47}" presName="node" presStyleLbl="node1" presStyleIdx="1" presStyleCnt="5">
        <dgm:presLayoutVars>
          <dgm:bulletEnabled val="1"/>
        </dgm:presLayoutVars>
      </dgm:prSet>
      <dgm:spPr/>
    </dgm:pt>
    <dgm:pt modelId="{1F676E25-27D5-4DF2-ADFF-56A13FC50A2A}" type="pres">
      <dgm:prSet presAssocID="{A9F88A22-6590-442B-A9F5-C7FDCC2F49E5}" presName="sibTrans" presStyleCnt="0"/>
      <dgm:spPr/>
    </dgm:pt>
    <dgm:pt modelId="{56225B56-0A31-4914-92DF-81CF0BCA5929}" type="pres">
      <dgm:prSet presAssocID="{58ED0503-A1C3-475F-B286-68BC79EB5FD4}" presName="node" presStyleLbl="node1" presStyleIdx="2" presStyleCnt="5">
        <dgm:presLayoutVars>
          <dgm:bulletEnabled val="1"/>
        </dgm:presLayoutVars>
      </dgm:prSet>
      <dgm:spPr/>
    </dgm:pt>
    <dgm:pt modelId="{07E18C31-6888-4B2B-84DC-33B9178D08AC}" type="pres">
      <dgm:prSet presAssocID="{D1B3A99A-A11F-4049-A738-9CA38FDDCB98}" presName="sibTrans" presStyleCnt="0"/>
      <dgm:spPr/>
    </dgm:pt>
    <dgm:pt modelId="{98E64E74-40AE-4545-9261-DB8632A3638F}" type="pres">
      <dgm:prSet presAssocID="{3D83D4AD-D16A-4DB5-89BD-58CB0C65EBA8}" presName="node" presStyleLbl="node1" presStyleIdx="3" presStyleCnt="5">
        <dgm:presLayoutVars>
          <dgm:bulletEnabled val="1"/>
        </dgm:presLayoutVars>
      </dgm:prSet>
      <dgm:spPr/>
    </dgm:pt>
    <dgm:pt modelId="{5EB2ECE8-5A8A-4BAA-BCF4-75C20A7BF080}" type="pres">
      <dgm:prSet presAssocID="{F8DFC17C-839B-4B00-8CD5-1D625A3AE61D}" presName="sibTrans" presStyleCnt="0"/>
      <dgm:spPr/>
    </dgm:pt>
    <dgm:pt modelId="{3B65AE13-9A8A-4322-8C42-B1D4F6CBD89A}" type="pres">
      <dgm:prSet presAssocID="{6870A3FE-5062-4420-B67A-2AD67C543998}" presName="node" presStyleLbl="node1" presStyleIdx="4" presStyleCnt="5">
        <dgm:presLayoutVars>
          <dgm:bulletEnabled val="1"/>
        </dgm:presLayoutVars>
      </dgm:prSet>
      <dgm:spPr/>
    </dgm:pt>
  </dgm:ptLst>
  <dgm:cxnLst>
    <dgm:cxn modelId="{BEBBC912-0677-464C-B00D-BADB67F0471A}" type="presOf" srcId="{6870A3FE-5062-4420-B67A-2AD67C543998}" destId="{3B65AE13-9A8A-4322-8C42-B1D4F6CBD89A}" srcOrd="0" destOrd="0" presId="urn:microsoft.com/office/officeart/2005/8/layout/default"/>
    <dgm:cxn modelId="{F9BFC020-6D82-474B-A354-126DDF1943EF}" type="presOf" srcId="{4B8395DB-7A5A-424C-BC28-8ADA78D612CA}" destId="{4255542A-9E44-4D90-A426-69213DFB5B7A}" srcOrd="0" destOrd="0" presId="urn:microsoft.com/office/officeart/2005/8/layout/default"/>
    <dgm:cxn modelId="{9F55F933-A5A8-4644-8027-A0A6EAFBE82B}" srcId="{981DBF73-45E7-46EA-95D8-D65B12727999}" destId="{3D83D4AD-D16A-4DB5-89BD-58CB0C65EBA8}" srcOrd="3" destOrd="0" parTransId="{78F8F45E-6889-4772-BBFD-C2D77BFBCDDE}" sibTransId="{F8DFC17C-839B-4B00-8CD5-1D625A3AE61D}"/>
    <dgm:cxn modelId="{05B7CA3D-817F-46BF-B5E7-41F1CCB82A7E}" srcId="{981DBF73-45E7-46EA-95D8-D65B12727999}" destId="{6870A3FE-5062-4420-B67A-2AD67C543998}" srcOrd="4" destOrd="0" parTransId="{380E9816-49D9-430B-B7D0-28A2DEE6BE26}" sibTransId="{0179BDB8-1480-4EF6-8032-B8FF06955958}"/>
    <dgm:cxn modelId="{6A250745-4EB3-45FD-B231-4DD0EE5F3A35}" srcId="{981DBF73-45E7-46EA-95D8-D65B12727999}" destId="{723FD85E-B313-4248-A9DC-070830914D47}" srcOrd="1" destOrd="0" parTransId="{E7743F6A-47D8-449D-9C4F-A425F7DDB6FA}" sibTransId="{A9F88A22-6590-442B-A9F5-C7FDCC2F49E5}"/>
    <dgm:cxn modelId="{AE321B6D-33B4-4413-969F-062494DEB746}" srcId="{981DBF73-45E7-46EA-95D8-D65B12727999}" destId="{58ED0503-A1C3-475F-B286-68BC79EB5FD4}" srcOrd="2" destOrd="0" parTransId="{79A87C98-D2E5-4200-830F-852C2D3C894E}" sibTransId="{D1B3A99A-A11F-4049-A738-9CA38FDDCB98}"/>
    <dgm:cxn modelId="{52BEFE79-1485-40A2-96A0-402B2A974FD0}" type="presOf" srcId="{58ED0503-A1C3-475F-B286-68BC79EB5FD4}" destId="{56225B56-0A31-4914-92DF-81CF0BCA5929}" srcOrd="0" destOrd="0" presId="urn:microsoft.com/office/officeart/2005/8/layout/default"/>
    <dgm:cxn modelId="{75CFF391-53A5-46A3-B99B-29398D353DD0}" srcId="{981DBF73-45E7-46EA-95D8-D65B12727999}" destId="{4B8395DB-7A5A-424C-BC28-8ADA78D612CA}" srcOrd="0" destOrd="0" parTransId="{14412495-B364-4693-A46A-A215F40699EF}" sibTransId="{F162ABBC-4A83-48F3-B566-461BEEFBAB58}"/>
    <dgm:cxn modelId="{569BBDA5-4FBD-454D-991C-9A9462F37565}" type="presOf" srcId="{723FD85E-B313-4248-A9DC-070830914D47}" destId="{BD034B5E-9050-447D-9423-0549925C73E8}" srcOrd="0" destOrd="0" presId="urn:microsoft.com/office/officeart/2005/8/layout/default"/>
    <dgm:cxn modelId="{0F9CCDC2-BB65-42E9-B9AB-D63F94854167}" type="presOf" srcId="{3D83D4AD-D16A-4DB5-89BD-58CB0C65EBA8}" destId="{98E64E74-40AE-4545-9261-DB8632A3638F}" srcOrd="0" destOrd="0" presId="urn:microsoft.com/office/officeart/2005/8/layout/default"/>
    <dgm:cxn modelId="{4C9CAEDA-2AE4-455E-B025-21FDB5FCFD51}" type="presOf" srcId="{981DBF73-45E7-46EA-95D8-D65B12727999}" destId="{F06E7FF6-53CF-482C-B5FB-07EB5E0E971C}" srcOrd="0" destOrd="0" presId="urn:microsoft.com/office/officeart/2005/8/layout/default"/>
    <dgm:cxn modelId="{C4EEC4E2-F0F4-4660-B11F-4AE8D7AF3CA4}" type="presParOf" srcId="{F06E7FF6-53CF-482C-B5FB-07EB5E0E971C}" destId="{4255542A-9E44-4D90-A426-69213DFB5B7A}" srcOrd="0" destOrd="0" presId="urn:microsoft.com/office/officeart/2005/8/layout/default"/>
    <dgm:cxn modelId="{75D6BF87-C8C7-4C8B-93B7-661B659F36A2}" type="presParOf" srcId="{F06E7FF6-53CF-482C-B5FB-07EB5E0E971C}" destId="{419CF033-1393-4776-8844-83AC3780A097}" srcOrd="1" destOrd="0" presId="urn:microsoft.com/office/officeart/2005/8/layout/default"/>
    <dgm:cxn modelId="{2A925E48-5EEF-45FB-BB47-28C63F345AFE}" type="presParOf" srcId="{F06E7FF6-53CF-482C-B5FB-07EB5E0E971C}" destId="{BD034B5E-9050-447D-9423-0549925C73E8}" srcOrd="2" destOrd="0" presId="urn:microsoft.com/office/officeart/2005/8/layout/default"/>
    <dgm:cxn modelId="{78BE95E4-5B47-4D4B-B93C-A0EA85A4F652}" type="presParOf" srcId="{F06E7FF6-53CF-482C-B5FB-07EB5E0E971C}" destId="{1F676E25-27D5-4DF2-ADFF-56A13FC50A2A}" srcOrd="3" destOrd="0" presId="urn:microsoft.com/office/officeart/2005/8/layout/default"/>
    <dgm:cxn modelId="{5C5920EA-070F-4333-ACE3-0ED46CF940BD}" type="presParOf" srcId="{F06E7FF6-53CF-482C-B5FB-07EB5E0E971C}" destId="{56225B56-0A31-4914-92DF-81CF0BCA5929}" srcOrd="4" destOrd="0" presId="urn:microsoft.com/office/officeart/2005/8/layout/default"/>
    <dgm:cxn modelId="{256E11B2-A2E6-42CD-8157-5664637D2987}" type="presParOf" srcId="{F06E7FF6-53CF-482C-B5FB-07EB5E0E971C}" destId="{07E18C31-6888-4B2B-84DC-33B9178D08AC}" srcOrd="5" destOrd="0" presId="urn:microsoft.com/office/officeart/2005/8/layout/default"/>
    <dgm:cxn modelId="{A06BFAA8-A711-4CED-8009-083CD6941C67}" type="presParOf" srcId="{F06E7FF6-53CF-482C-B5FB-07EB5E0E971C}" destId="{98E64E74-40AE-4545-9261-DB8632A3638F}" srcOrd="6" destOrd="0" presId="urn:microsoft.com/office/officeart/2005/8/layout/default"/>
    <dgm:cxn modelId="{BEEF4C50-65FB-497A-9223-05EC9A9F685A}" type="presParOf" srcId="{F06E7FF6-53CF-482C-B5FB-07EB5E0E971C}" destId="{5EB2ECE8-5A8A-4BAA-BCF4-75C20A7BF080}" srcOrd="7" destOrd="0" presId="urn:microsoft.com/office/officeart/2005/8/layout/default"/>
    <dgm:cxn modelId="{070E64F5-DF31-4D95-9BB6-DB8943591213}" type="presParOf" srcId="{F06E7FF6-53CF-482C-B5FB-07EB5E0E971C}" destId="{3B65AE13-9A8A-4322-8C42-B1D4F6CBD89A}"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F0FD6C-2EE3-422C-91D1-1FFB4788D1DD}" type="doc">
      <dgm:prSet loTypeId="urn:microsoft.com/office/officeart/2005/8/layout/hList9" loCatId="list" qsTypeId="urn:microsoft.com/office/officeart/2005/8/quickstyle/simple2" qsCatId="simple" csTypeId="urn:microsoft.com/office/officeart/2005/8/colors/accent2_3" csCatId="accent2" phldr="1"/>
      <dgm:spPr/>
    </dgm:pt>
    <dgm:pt modelId="{409FE088-321A-4E60-8941-B00752C05C8D}">
      <dgm:prSet phldrT="[Text]"/>
      <dgm:spPr>
        <a:solidFill>
          <a:schemeClr val="accent5">
            <a:lumMod val="75000"/>
          </a:schemeClr>
        </a:solidFill>
      </dgm:spPr>
      <dgm:t>
        <a:bodyPr/>
        <a:lstStyle/>
        <a:p>
          <a:r>
            <a:rPr lang="en-US" b="1" dirty="0"/>
            <a:t>Clone</a:t>
          </a:r>
        </a:p>
      </dgm:t>
    </dgm:pt>
    <dgm:pt modelId="{1E502A3A-AD52-4381-8743-2588679CCB4B}" type="parTrans" cxnId="{CC2149A4-3A02-44B4-8236-9B9B89AF6A67}">
      <dgm:prSet/>
      <dgm:spPr/>
      <dgm:t>
        <a:bodyPr/>
        <a:lstStyle/>
        <a:p>
          <a:endParaRPr lang="en-US"/>
        </a:p>
      </dgm:t>
    </dgm:pt>
    <dgm:pt modelId="{A77CB429-DDF5-4362-8AC3-8CFAF3394161}" type="sibTrans" cxnId="{CC2149A4-3A02-44B4-8236-9B9B89AF6A67}">
      <dgm:prSet/>
      <dgm:spPr/>
      <dgm:t>
        <a:bodyPr/>
        <a:lstStyle/>
        <a:p>
          <a:endParaRPr lang="en-US"/>
        </a:p>
      </dgm:t>
    </dgm:pt>
    <dgm:pt modelId="{EEAB610F-93C4-4CBB-B94C-B9246B4B47F5}">
      <dgm:prSet phldrT="[Text]"/>
      <dgm:spPr>
        <a:solidFill>
          <a:schemeClr val="accent5">
            <a:lumMod val="75000"/>
          </a:schemeClr>
        </a:solidFill>
      </dgm:spPr>
      <dgm:t>
        <a:bodyPr/>
        <a:lstStyle/>
        <a:p>
          <a:r>
            <a:rPr lang="pt-BR" b="1" dirty="0" err="1"/>
            <a:t>Pull</a:t>
          </a:r>
          <a:endParaRPr lang="en-US" b="1" dirty="0"/>
        </a:p>
      </dgm:t>
    </dgm:pt>
    <dgm:pt modelId="{DD031011-B6D7-4CA7-ADB1-CA03EE1695D9}" type="parTrans" cxnId="{196968C2-5A5C-4152-B6F1-463291D4FD7C}">
      <dgm:prSet/>
      <dgm:spPr/>
      <dgm:t>
        <a:bodyPr/>
        <a:lstStyle/>
        <a:p>
          <a:endParaRPr lang="en-US"/>
        </a:p>
      </dgm:t>
    </dgm:pt>
    <dgm:pt modelId="{1D2CCDC6-CA5A-44F8-AB58-24D586E6E4AF}" type="sibTrans" cxnId="{196968C2-5A5C-4152-B6F1-463291D4FD7C}">
      <dgm:prSet/>
      <dgm:spPr/>
      <dgm:t>
        <a:bodyPr/>
        <a:lstStyle/>
        <a:p>
          <a:endParaRPr lang="en-US"/>
        </a:p>
      </dgm:t>
    </dgm:pt>
    <dgm:pt modelId="{A1B039DA-07A5-4C68-9B03-155DCE897C09}">
      <dgm:prSet phldrT="[Text]"/>
      <dgm:spPr>
        <a:solidFill>
          <a:schemeClr val="accent5">
            <a:lumMod val="75000"/>
          </a:schemeClr>
        </a:solidFill>
      </dgm:spPr>
      <dgm:t>
        <a:bodyPr/>
        <a:lstStyle/>
        <a:p>
          <a:r>
            <a:rPr lang="pt-BR" b="1" dirty="0" err="1"/>
            <a:t>Push</a:t>
          </a:r>
          <a:endParaRPr lang="en-US" b="1" dirty="0"/>
        </a:p>
      </dgm:t>
    </dgm:pt>
    <dgm:pt modelId="{D6B65E61-A875-44A1-B784-C84239A8B06C}" type="parTrans" cxnId="{1BF11D6C-C51B-4901-A81C-F5D0873E68DA}">
      <dgm:prSet/>
      <dgm:spPr/>
      <dgm:t>
        <a:bodyPr/>
        <a:lstStyle/>
        <a:p>
          <a:endParaRPr lang="en-US"/>
        </a:p>
      </dgm:t>
    </dgm:pt>
    <dgm:pt modelId="{6ECDBA59-E131-435D-AC96-37FEBA0F6541}" type="sibTrans" cxnId="{1BF11D6C-C51B-4901-A81C-F5D0873E68DA}">
      <dgm:prSet/>
      <dgm:spPr/>
      <dgm:t>
        <a:bodyPr/>
        <a:lstStyle/>
        <a:p>
          <a:endParaRPr lang="en-US"/>
        </a:p>
      </dgm:t>
    </dgm:pt>
    <dgm:pt modelId="{34AD7B2D-EB1B-47B2-9D42-A5AA681D5DE0}">
      <dgm:prSet custT="1"/>
      <dgm:spPr>
        <a:solidFill>
          <a:schemeClr val="accent5">
            <a:lumMod val="20000"/>
            <a:lumOff val="80000"/>
          </a:schemeClr>
        </a:solidFill>
      </dgm:spPr>
      <dgm:t>
        <a:bodyPr/>
        <a:lstStyle/>
        <a:p>
          <a:pPr algn="ctr">
            <a:buNone/>
          </a:pPr>
          <a:r>
            <a:rPr lang="pt-BR" sz="1700" dirty="0"/>
            <a:t>Ato de copiar inicialmente um repositório de um servidor remoto para o local.</a:t>
          </a:r>
          <a:endParaRPr lang="en-US" sz="1700" dirty="0"/>
        </a:p>
      </dgm:t>
    </dgm:pt>
    <dgm:pt modelId="{BC7473DC-B29F-4C08-8F7A-A3412B6B10CB}" type="parTrans" cxnId="{CD5C2413-CAA0-4B23-BA5E-8C747DD230BE}">
      <dgm:prSet/>
      <dgm:spPr/>
      <dgm:t>
        <a:bodyPr/>
        <a:lstStyle/>
        <a:p>
          <a:endParaRPr lang="en-US"/>
        </a:p>
      </dgm:t>
    </dgm:pt>
    <dgm:pt modelId="{ED14F1B9-E10C-447B-A048-6C9E2F721C40}" type="sibTrans" cxnId="{CD5C2413-CAA0-4B23-BA5E-8C747DD230BE}">
      <dgm:prSet/>
      <dgm:spPr/>
      <dgm:t>
        <a:bodyPr/>
        <a:lstStyle/>
        <a:p>
          <a:endParaRPr lang="en-US"/>
        </a:p>
      </dgm:t>
    </dgm:pt>
    <dgm:pt modelId="{6F2C81A7-6564-450B-8873-2CA8A2A42AA1}">
      <dgm:prSet custT="1"/>
      <dgm:spPr>
        <a:solidFill>
          <a:schemeClr val="accent5">
            <a:lumMod val="20000"/>
            <a:lumOff val="80000"/>
          </a:schemeClr>
        </a:solidFill>
      </dgm:spPr>
      <dgm:t>
        <a:bodyPr/>
        <a:lstStyle/>
        <a:p>
          <a:pPr algn="ctr"/>
          <a:r>
            <a:rPr lang="pt-BR" sz="1700" dirty="0"/>
            <a:t>Ato de fazer o download de </a:t>
          </a:r>
          <a:r>
            <a:rPr lang="pt-BR" sz="1700" dirty="0" err="1"/>
            <a:t>commits</a:t>
          </a:r>
          <a:r>
            <a:rPr lang="pt-BR" sz="1700" dirty="0"/>
            <a:t> que não existem na sua máquina (local).</a:t>
          </a:r>
          <a:endParaRPr lang="en-US" sz="1700" dirty="0"/>
        </a:p>
      </dgm:t>
    </dgm:pt>
    <dgm:pt modelId="{EF43D9A8-6DBB-4ED4-A4B9-11EA534B399F}" type="parTrans" cxnId="{FEBCFAA5-0D5D-40C0-9828-40C8E4A6FC1A}">
      <dgm:prSet/>
      <dgm:spPr/>
      <dgm:t>
        <a:bodyPr/>
        <a:lstStyle/>
        <a:p>
          <a:endParaRPr lang="en-US"/>
        </a:p>
      </dgm:t>
    </dgm:pt>
    <dgm:pt modelId="{1C725747-779C-44D9-8A21-F810DB1D5F1A}" type="sibTrans" cxnId="{FEBCFAA5-0D5D-40C0-9828-40C8E4A6FC1A}">
      <dgm:prSet/>
      <dgm:spPr/>
      <dgm:t>
        <a:bodyPr/>
        <a:lstStyle/>
        <a:p>
          <a:endParaRPr lang="en-US"/>
        </a:p>
      </dgm:t>
    </dgm:pt>
    <dgm:pt modelId="{76749C5D-6ECC-4824-A0FF-4A4BD5D06DD9}">
      <dgm:prSet custT="1"/>
      <dgm:spPr>
        <a:solidFill>
          <a:schemeClr val="accent5">
            <a:lumMod val="20000"/>
            <a:lumOff val="80000"/>
          </a:schemeClr>
        </a:solidFill>
      </dgm:spPr>
      <dgm:t>
        <a:bodyPr/>
        <a:lstStyle/>
        <a:p>
          <a:pPr algn="ctr"/>
          <a:r>
            <a:rPr lang="pt-BR" sz="1700" dirty="0"/>
            <a:t>Processo de adicionar as suas mudanças locais no repositório remoto. </a:t>
          </a:r>
          <a:endParaRPr lang="en-US" sz="1700" dirty="0"/>
        </a:p>
      </dgm:t>
    </dgm:pt>
    <dgm:pt modelId="{9E6C9863-B813-43A9-AFBA-425357881584}" type="parTrans" cxnId="{07BF0DA6-879B-40F4-9E0D-6F4D601DF95E}">
      <dgm:prSet/>
      <dgm:spPr/>
      <dgm:t>
        <a:bodyPr/>
        <a:lstStyle/>
        <a:p>
          <a:endParaRPr lang="en-US"/>
        </a:p>
      </dgm:t>
    </dgm:pt>
    <dgm:pt modelId="{D83FDC8E-0822-4948-A786-FF609DAF24BB}" type="sibTrans" cxnId="{07BF0DA6-879B-40F4-9E0D-6F4D601DF95E}">
      <dgm:prSet/>
      <dgm:spPr/>
      <dgm:t>
        <a:bodyPr/>
        <a:lstStyle/>
        <a:p>
          <a:endParaRPr lang="en-US"/>
        </a:p>
      </dgm:t>
    </dgm:pt>
    <dgm:pt modelId="{2107F1CC-28BB-4EE0-AC9F-8019B4631B95}" type="pres">
      <dgm:prSet presAssocID="{C6F0FD6C-2EE3-422C-91D1-1FFB4788D1DD}" presName="list" presStyleCnt="0">
        <dgm:presLayoutVars>
          <dgm:dir/>
          <dgm:animLvl val="lvl"/>
        </dgm:presLayoutVars>
      </dgm:prSet>
      <dgm:spPr/>
    </dgm:pt>
    <dgm:pt modelId="{2AEB62B0-3786-4F36-99BC-67CFA97851FC}" type="pres">
      <dgm:prSet presAssocID="{409FE088-321A-4E60-8941-B00752C05C8D}" presName="posSpace" presStyleCnt="0"/>
      <dgm:spPr/>
    </dgm:pt>
    <dgm:pt modelId="{41CC3573-C6FF-4E2F-BD3F-FA57C65EC20C}" type="pres">
      <dgm:prSet presAssocID="{409FE088-321A-4E60-8941-B00752C05C8D}" presName="vertFlow" presStyleCnt="0"/>
      <dgm:spPr/>
    </dgm:pt>
    <dgm:pt modelId="{1F0B16A9-1DAE-4DEF-A59F-EAEE56F8AA7D}" type="pres">
      <dgm:prSet presAssocID="{409FE088-321A-4E60-8941-B00752C05C8D}" presName="topSpace" presStyleCnt="0"/>
      <dgm:spPr/>
    </dgm:pt>
    <dgm:pt modelId="{A6314ED0-3BA5-432C-B8D4-5AD42B0AB4D6}" type="pres">
      <dgm:prSet presAssocID="{409FE088-321A-4E60-8941-B00752C05C8D}" presName="firstComp" presStyleCnt="0"/>
      <dgm:spPr/>
    </dgm:pt>
    <dgm:pt modelId="{76333ECD-1934-4565-B31B-FD849A52AAE1}" type="pres">
      <dgm:prSet presAssocID="{409FE088-321A-4E60-8941-B00752C05C8D}" presName="firstChild" presStyleLbl="bgAccFollowNode1" presStyleIdx="0" presStyleCnt="3" custScaleX="110000"/>
      <dgm:spPr/>
    </dgm:pt>
    <dgm:pt modelId="{5F0976E9-3FFC-4D81-9EA2-0591A8552297}" type="pres">
      <dgm:prSet presAssocID="{409FE088-321A-4E60-8941-B00752C05C8D}" presName="firstChildTx" presStyleLbl="bgAccFollowNode1" presStyleIdx="0" presStyleCnt="3">
        <dgm:presLayoutVars>
          <dgm:bulletEnabled val="1"/>
        </dgm:presLayoutVars>
      </dgm:prSet>
      <dgm:spPr/>
    </dgm:pt>
    <dgm:pt modelId="{961B2434-8761-4075-B181-B8256FB482D7}" type="pres">
      <dgm:prSet presAssocID="{409FE088-321A-4E60-8941-B00752C05C8D}" presName="negSpace" presStyleCnt="0"/>
      <dgm:spPr/>
    </dgm:pt>
    <dgm:pt modelId="{82AE6083-D4A3-40AE-B01F-835237D18937}" type="pres">
      <dgm:prSet presAssocID="{409FE088-321A-4E60-8941-B00752C05C8D}" presName="circle" presStyleLbl="node1" presStyleIdx="0" presStyleCnt="3" custScaleX="68302" custScaleY="68302" custLinFactNeighborY="9156"/>
      <dgm:spPr/>
    </dgm:pt>
    <dgm:pt modelId="{97C078FF-7DB5-4C87-9728-48B20AD02AD9}" type="pres">
      <dgm:prSet presAssocID="{A77CB429-DDF5-4362-8AC3-8CFAF3394161}" presName="transSpace" presStyleCnt="0"/>
      <dgm:spPr/>
    </dgm:pt>
    <dgm:pt modelId="{CE28AB19-DED2-46F3-AEEF-1EC60AA7D6B6}" type="pres">
      <dgm:prSet presAssocID="{EEAB610F-93C4-4CBB-B94C-B9246B4B47F5}" presName="posSpace" presStyleCnt="0"/>
      <dgm:spPr/>
    </dgm:pt>
    <dgm:pt modelId="{25CB8679-A5E6-4C80-AE40-863558B9EF65}" type="pres">
      <dgm:prSet presAssocID="{EEAB610F-93C4-4CBB-B94C-B9246B4B47F5}" presName="vertFlow" presStyleCnt="0"/>
      <dgm:spPr/>
    </dgm:pt>
    <dgm:pt modelId="{2DC139AB-00F3-409B-ABCF-96D626585AB5}" type="pres">
      <dgm:prSet presAssocID="{EEAB610F-93C4-4CBB-B94C-B9246B4B47F5}" presName="topSpace" presStyleCnt="0"/>
      <dgm:spPr/>
    </dgm:pt>
    <dgm:pt modelId="{82E6FF7E-E2B3-4BAD-A253-FA3635612D91}" type="pres">
      <dgm:prSet presAssocID="{EEAB610F-93C4-4CBB-B94C-B9246B4B47F5}" presName="firstComp" presStyleCnt="0"/>
      <dgm:spPr/>
    </dgm:pt>
    <dgm:pt modelId="{916B82E3-1A30-4E6E-A6F5-BB9DEAEE8547}" type="pres">
      <dgm:prSet presAssocID="{EEAB610F-93C4-4CBB-B94C-B9246B4B47F5}" presName="firstChild" presStyleLbl="bgAccFollowNode1" presStyleIdx="1" presStyleCnt="3" custScaleX="110000"/>
      <dgm:spPr/>
    </dgm:pt>
    <dgm:pt modelId="{96302772-B9F5-4F34-80FB-9DEA69B82226}" type="pres">
      <dgm:prSet presAssocID="{EEAB610F-93C4-4CBB-B94C-B9246B4B47F5}" presName="firstChildTx" presStyleLbl="bgAccFollowNode1" presStyleIdx="1" presStyleCnt="3">
        <dgm:presLayoutVars>
          <dgm:bulletEnabled val="1"/>
        </dgm:presLayoutVars>
      </dgm:prSet>
      <dgm:spPr/>
    </dgm:pt>
    <dgm:pt modelId="{A1CD5907-57AF-4334-9366-2938475BC7DF}" type="pres">
      <dgm:prSet presAssocID="{EEAB610F-93C4-4CBB-B94C-B9246B4B47F5}" presName="negSpace" presStyleCnt="0"/>
      <dgm:spPr/>
    </dgm:pt>
    <dgm:pt modelId="{812ADBC7-BB53-4AC4-A98B-4977AF6481F7}" type="pres">
      <dgm:prSet presAssocID="{EEAB610F-93C4-4CBB-B94C-B9246B4B47F5}" presName="circle" presStyleLbl="node1" presStyleIdx="1" presStyleCnt="3" custScaleX="68302" custScaleY="68302" custLinFactNeighborY="9156"/>
      <dgm:spPr/>
    </dgm:pt>
    <dgm:pt modelId="{2F84E57F-F0E9-4821-A499-E3C674019185}" type="pres">
      <dgm:prSet presAssocID="{1D2CCDC6-CA5A-44F8-AB58-24D586E6E4AF}" presName="transSpace" presStyleCnt="0"/>
      <dgm:spPr/>
    </dgm:pt>
    <dgm:pt modelId="{95A02190-7E83-4F39-8874-8B022EB1FDCC}" type="pres">
      <dgm:prSet presAssocID="{A1B039DA-07A5-4C68-9B03-155DCE897C09}" presName="posSpace" presStyleCnt="0"/>
      <dgm:spPr/>
    </dgm:pt>
    <dgm:pt modelId="{E4F183E8-D7B7-414A-A7A2-54572B3E3090}" type="pres">
      <dgm:prSet presAssocID="{A1B039DA-07A5-4C68-9B03-155DCE897C09}" presName="vertFlow" presStyleCnt="0"/>
      <dgm:spPr/>
    </dgm:pt>
    <dgm:pt modelId="{55300DAF-66AD-43C7-92C2-A2F607FAD88C}" type="pres">
      <dgm:prSet presAssocID="{A1B039DA-07A5-4C68-9B03-155DCE897C09}" presName="topSpace" presStyleCnt="0"/>
      <dgm:spPr/>
    </dgm:pt>
    <dgm:pt modelId="{4A52FD07-5B48-4480-95A1-FC4BC88771C9}" type="pres">
      <dgm:prSet presAssocID="{A1B039DA-07A5-4C68-9B03-155DCE897C09}" presName="firstComp" presStyleCnt="0"/>
      <dgm:spPr/>
    </dgm:pt>
    <dgm:pt modelId="{F16308ED-3343-4C81-A3E0-DDDF42F76176}" type="pres">
      <dgm:prSet presAssocID="{A1B039DA-07A5-4C68-9B03-155DCE897C09}" presName="firstChild" presStyleLbl="bgAccFollowNode1" presStyleIdx="2" presStyleCnt="3" custScaleX="110000"/>
      <dgm:spPr/>
    </dgm:pt>
    <dgm:pt modelId="{35F65D38-5099-4A78-8B55-8AF05EA389A1}" type="pres">
      <dgm:prSet presAssocID="{A1B039DA-07A5-4C68-9B03-155DCE897C09}" presName="firstChildTx" presStyleLbl="bgAccFollowNode1" presStyleIdx="2" presStyleCnt="3">
        <dgm:presLayoutVars>
          <dgm:bulletEnabled val="1"/>
        </dgm:presLayoutVars>
      </dgm:prSet>
      <dgm:spPr/>
    </dgm:pt>
    <dgm:pt modelId="{5CDF7F39-6293-41CF-A916-EC55FE404D58}" type="pres">
      <dgm:prSet presAssocID="{A1B039DA-07A5-4C68-9B03-155DCE897C09}" presName="negSpace" presStyleCnt="0"/>
      <dgm:spPr/>
    </dgm:pt>
    <dgm:pt modelId="{869367E5-70B4-46D6-A5C3-E8CA35275376}" type="pres">
      <dgm:prSet presAssocID="{A1B039DA-07A5-4C68-9B03-155DCE897C09}" presName="circle" presStyleLbl="node1" presStyleIdx="2" presStyleCnt="3" custScaleX="68302" custScaleY="68302" custLinFactNeighborY="9156"/>
      <dgm:spPr/>
    </dgm:pt>
  </dgm:ptLst>
  <dgm:cxnLst>
    <dgm:cxn modelId="{06A19204-92FF-4426-854F-421C6371C712}" type="presOf" srcId="{A1B039DA-07A5-4C68-9B03-155DCE897C09}" destId="{869367E5-70B4-46D6-A5C3-E8CA35275376}" srcOrd="0" destOrd="0" presId="urn:microsoft.com/office/officeart/2005/8/layout/hList9"/>
    <dgm:cxn modelId="{B82A6F07-9DEE-4CF4-AD0A-9CC406E6BB43}" type="presOf" srcId="{6F2C81A7-6564-450B-8873-2CA8A2A42AA1}" destId="{916B82E3-1A30-4E6E-A6F5-BB9DEAEE8547}" srcOrd="0" destOrd="0" presId="urn:microsoft.com/office/officeart/2005/8/layout/hList9"/>
    <dgm:cxn modelId="{CD5C2413-CAA0-4B23-BA5E-8C747DD230BE}" srcId="{409FE088-321A-4E60-8941-B00752C05C8D}" destId="{34AD7B2D-EB1B-47B2-9D42-A5AA681D5DE0}" srcOrd="0" destOrd="0" parTransId="{BC7473DC-B29F-4C08-8F7A-A3412B6B10CB}" sibTransId="{ED14F1B9-E10C-447B-A048-6C9E2F721C40}"/>
    <dgm:cxn modelId="{2287B21A-2C35-409F-BD29-C1A2ECC175D8}" type="presOf" srcId="{34AD7B2D-EB1B-47B2-9D42-A5AA681D5DE0}" destId="{76333ECD-1934-4565-B31B-FD849A52AAE1}" srcOrd="0" destOrd="0" presId="urn:microsoft.com/office/officeart/2005/8/layout/hList9"/>
    <dgm:cxn modelId="{BAC0D228-32AF-43D3-B664-CC3351591721}" type="presOf" srcId="{EEAB610F-93C4-4CBB-B94C-B9246B4B47F5}" destId="{812ADBC7-BB53-4AC4-A98B-4977AF6481F7}" srcOrd="0" destOrd="0" presId="urn:microsoft.com/office/officeart/2005/8/layout/hList9"/>
    <dgm:cxn modelId="{104DFB6B-7328-40C7-B989-722E31876A77}" type="presOf" srcId="{76749C5D-6ECC-4824-A0FF-4A4BD5D06DD9}" destId="{35F65D38-5099-4A78-8B55-8AF05EA389A1}" srcOrd="1" destOrd="0" presId="urn:microsoft.com/office/officeart/2005/8/layout/hList9"/>
    <dgm:cxn modelId="{1BF11D6C-C51B-4901-A81C-F5D0873E68DA}" srcId="{C6F0FD6C-2EE3-422C-91D1-1FFB4788D1DD}" destId="{A1B039DA-07A5-4C68-9B03-155DCE897C09}" srcOrd="2" destOrd="0" parTransId="{D6B65E61-A875-44A1-B784-C84239A8B06C}" sibTransId="{6ECDBA59-E131-435D-AC96-37FEBA0F6541}"/>
    <dgm:cxn modelId="{86E9669D-32A0-4572-AE01-5D5072DCC645}" type="presOf" srcId="{6F2C81A7-6564-450B-8873-2CA8A2A42AA1}" destId="{96302772-B9F5-4F34-80FB-9DEA69B82226}" srcOrd="1" destOrd="0" presId="urn:microsoft.com/office/officeart/2005/8/layout/hList9"/>
    <dgm:cxn modelId="{CC2149A4-3A02-44B4-8236-9B9B89AF6A67}" srcId="{C6F0FD6C-2EE3-422C-91D1-1FFB4788D1DD}" destId="{409FE088-321A-4E60-8941-B00752C05C8D}" srcOrd="0" destOrd="0" parTransId="{1E502A3A-AD52-4381-8743-2588679CCB4B}" sibTransId="{A77CB429-DDF5-4362-8AC3-8CFAF3394161}"/>
    <dgm:cxn modelId="{FEBCFAA5-0D5D-40C0-9828-40C8E4A6FC1A}" srcId="{EEAB610F-93C4-4CBB-B94C-B9246B4B47F5}" destId="{6F2C81A7-6564-450B-8873-2CA8A2A42AA1}" srcOrd="0" destOrd="0" parTransId="{EF43D9A8-6DBB-4ED4-A4B9-11EA534B399F}" sibTransId="{1C725747-779C-44D9-8A21-F810DB1D5F1A}"/>
    <dgm:cxn modelId="{07BF0DA6-879B-40F4-9E0D-6F4D601DF95E}" srcId="{A1B039DA-07A5-4C68-9B03-155DCE897C09}" destId="{76749C5D-6ECC-4824-A0FF-4A4BD5D06DD9}" srcOrd="0" destOrd="0" parTransId="{9E6C9863-B813-43A9-AFBA-425357881584}" sibTransId="{D83FDC8E-0822-4948-A786-FF609DAF24BB}"/>
    <dgm:cxn modelId="{4FD4B5A9-8873-42CF-A05F-EC3199F1A219}" type="presOf" srcId="{76749C5D-6ECC-4824-A0FF-4A4BD5D06DD9}" destId="{F16308ED-3343-4C81-A3E0-DDDF42F76176}" srcOrd="0" destOrd="0" presId="urn:microsoft.com/office/officeart/2005/8/layout/hList9"/>
    <dgm:cxn modelId="{196968C2-5A5C-4152-B6F1-463291D4FD7C}" srcId="{C6F0FD6C-2EE3-422C-91D1-1FFB4788D1DD}" destId="{EEAB610F-93C4-4CBB-B94C-B9246B4B47F5}" srcOrd="1" destOrd="0" parTransId="{DD031011-B6D7-4CA7-ADB1-CA03EE1695D9}" sibTransId="{1D2CCDC6-CA5A-44F8-AB58-24D586E6E4AF}"/>
    <dgm:cxn modelId="{E8CD71C3-CD7D-4CB7-9B8D-CFFA87370F8A}" type="presOf" srcId="{34AD7B2D-EB1B-47B2-9D42-A5AA681D5DE0}" destId="{5F0976E9-3FFC-4D81-9EA2-0591A8552297}" srcOrd="1" destOrd="0" presId="urn:microsoft.com/office/officeart/2005/8/layout/hList9"/>
    <dgm:cxn modelId="{F520CAE6-D890-456D-9F4E-4B0C34FC72B0}" type="presOf" srcId="{C6F0FD6C-2EE3-422C-91D1-1FFB4788D1DD}" destId="{2107F1CC-28BB-4EE0-AC9F-8019B4631B95}" srcOrd="0" destOrd="0" presId="urn:microsoft.com/office/officeart/2005/8/layout/hList9"/>
    <dgm:cxn modelId="{876192F6-68BF-4354-9E7A-444D580FA236}" type="presOf" srcId="{409FE088-321A-4E60-8941-B00752C05C8D}" destId="{82AE6083-D4A3-40AE-B01F-835237D18937}" srcOrd="0" destOrd="0" presId="urn:microsoft.com/office/officeart/2005/8/layout/hList9"/>
    <dgm:cxn modelId="{F2C9FBDF-84F0-4418-B181-7BC071CB5CF2}" type="presParOf" srcId="{2107F1CC-28BB-4EE0-AC9F-8019B4631B95}" destId="{2AEB62B0-3786-4F36-99BC-67CFA97851FC}" srcOrd="0" destOrd="0" presId="urn:microsoft.com/office/officeart/2005/8/layout/hList9"/>
    <dgm:cxn modelId="{F91A80AA-5BDB-4687-A553-92EFB93E7763}" type="presParOf" srcId="{2107F1CC-28BB-4EE0-AC9F-8019B4631B95}" destId="{41CC3573-C6FF-4E2F-BD3F-FA57C65EC20C}" srcOrd="1" destOrd="0" presId="urn:microsoft.com/office/officeart/2005/8/layout/hList9"/>
    <dgm:cxn modelId="{431DE7A2-3C04-48F3-BF24-F4B644E52019}" type="presParOf" srcId="{41CC3573-C6FF-4E2F-BD3F-FA57C65EC20C}" destId="{1F0B16A9-1DAE-4DEF-A59F-EAEE56F8AA7D}" srcOrd="0" destOrd="0" presId="urn:microsoft.com/office/officeart/2005/8/layout/hList9"/>
    <dgm:cxn modelId="{3F7D7E8F-1CA7-4432-9373-075976D021E9}" type="presParOf" srcId="{41CC3573-C6FF-4E2F-BD3F-FA57C65EC20C}" destId="{A6314ED0-3BA5-432C-B8D4-5AD42B0AB4D6}" srcOrd="1" destOrd="0" presId="urn:microsoft.com/office/officeart/2005/8/layout/hList9"/>
    <dgm:cxn modelId="{AFB993D6-2849-4C84-B86D-C6D5D4A9F53F}" type="presParOf" srcId="{A6314ED0-3BA5-432C-B8D4-5AD42B0AB4D6}" destId="{76333ECD-1934-4565-B31B-FD849A52AAE1}" srcOrd="0" destOrd="0" presId="urn:microsoft.com/office/officeart/2005/8/layout/hList9"/>
    <dgm:cxn modelId="{D0574A42-1281-40B3-9FA2-80066AF767F1}" type="presParOf" srcId="{A6314ED0-3BA5-432C-B8D4-5AD42B0AB4D6}" destId="{5F0976E9-3FFC-4D81-9EA2-0591A8552297}" srcOrd="1" destOrd="0" presId="urn:microsoft.com/office/officeart/2005/8/layout/hList9"/>
    <dgm:cxn modelId="{7F71130E-8452-4E6C-8F06-686C728614F4}" type="presParOf" srcId="{2107F1CC-28BB-4EE0-AC9F-8019B4631B95}" destId="{961B2434-8761-4075-B181-B8256FB482D7}" srcOrd="2" destOrd="0" presId="urn:microsoft.com/office/officeart/2005/8/layout/hList9"/>
    <dgm:cxn modelId="{B7BA5AC1-B4FD-4AAC-89DB-ED81BACB2EEF}" type="presParOf" srcId="{2107F1CC-28BB-4EE0-AC9F-8019B4631B95}" destId="{82AE6083-D4A3-40AE-B01F-835237D18937}" srcOrd="3" destOrd="0" presId="urn:microsoft.com/office/officeart/2005/8/layout/hList9"/>
    <dgm:cxn modelId="{C9ED2AD1-4EAF-4E4E-B6EF-11316C5B2F02}" type="presParOf" srcId="{2107F1CC-28BB-4EE0-AC9F-8019B4631B95}" destId="{97C078FF-7DB5-4C87-9728-48B20AD02AD9}" srcOrd="4" destOrd="0" presId="urn:microsoft.com/office/officeart/2005/8/layout/hList9"/>
    <dgm:cxn modelId="{1B665EFB-7AAE-40C1-B196-74F255BE19F0}" type="presParOf" srcId="{2107F1CC-28BB-4EE0-AC9F-8019B4631B95}" destId="{CE28AB19-DED2-46F3-AEEF-1EC60AA7D6B6}" srcOrd="5" destOrd="0" presId="urn:microsoft.com/office/officeart/2005/8/layout/hList9"/>
    <dgm:cxn modelId="{28008F1F-984E-46B0-94AF-85990CF6A2E4}" type="presParOf" srcId="{2107F1CC-28BB-4EE0-AC9F-8019B4631B95}" destId="{25CB8679-A5E6-4C80-AE40-863558B9EF65}" srcOrd="6" destOrd="0" presId="urn:microsoft.com/office/officeart/2005/8/layout/hList9"/>
    <dgm:cxn modelId="{9C16D90A-B42B-46A4-A040-F7392C5FE004}" type="presParOf" srcId="{25CB8679-A5E6-4C80-AE40-863558B9EF65}" destId="{2DC139AB-00F3-409B-ABCF-96D626585AB5}" srcOrd="0" destOrd="0" presId="urn:microsoft.com/office/officeart/2005/8/layout/hList9"/>
    <dgm:cxn modelId="{25658CB5-E9C0-4339-A5FC-DCFA425F889D}" type="presParOf" srcId="{25CB8679-A5E6-4C80-AE40-863558B9EF65}" destId="{82E6FF7E-E2B3-4BAD-A253-FA3635612D91}" srcOrd="1" destOrd="0" presId="urn:microsoft.com/office/officeart/2005/8/layout/hList9"/>
    <dgm:cxn modelId="{71A31554-F623-4D35-868D-40A4BD9678E1}" type="presParOf" srcId="{82E6FF7E-E2B3-4BAD-A253-FA3635612D91}" destId="{916B82E3-1A30-4E6E-A6F5-BB9DEAEE8547}" srcOrd="0" destOrd="0" presId="urn:microsoft.com/office/officeart/2005/8/layout/hList9"/>
    <dgm:cxn modelId="{4745DCDB-5788-4A93-A184-B1787E8F6461}" type="presParOf" srcId="{82E6FF7E-E2B3-4BAD-A253-FA3635612D91}" destId="{96302772-B9F5-4F34-80FB-9DEA69B82226}" srcOrd="1" destOrd="0" presId="urn:microsoft.com/office/officeart/2005/8/layout/hList9"/>
    <dgm:cxn modelId="{D7A3A051-F305-4A82-A952-E970AAFA3BE4}" type="presParOf" srcId="{2107F1CC-28BB-4EE0-AC9F-8019B4631B95}" destId="{A1CD5907-57AF-4334-9366-2938475BC7DF}" srcOrd="7" destOrd="0" presId="urn:microsoft.com/office/officeart/2005/8/layout/hList9"/>
    <dgm:cxn modelId="{27D7A0C0-726E-4FB8-83F4-8327F0AA1FF2}" type="presParOf" srcId="{2107F1CC-28BB-4EE0-AC9F-8019B4631B95}" destId="{812ADBC7-BB53-4AC4-A98B-4977AF6481F7}" srcOrd="8" destOrd="0" presId="urn:microsoft.com/office/officeart/2005/8/layout/hList9"/>
    <dgm:cxn modelId="{25BFE980-5F03-4D43-A7A5-C8527D02C892}" type="presParOf" srcId="{2107F1CC-28BB-4EE0-AC9F-8019B4631B95}" destId="{2F84E57F-F0E9-4821-A499-E3C674019185}" srcOrd="9" destOrd="0" presId="urn:microsoft.com/office/officeart/2005/8/layout/hList9"/>
    <dgm:cxn modelId="{BE6E40AC-E7F4-4DC7-B3E9-2A5CE0D4E7CD}" type="presParOf" srcId="{2107F1CC-28BB-4EE0-AC9F-8019B4631B95}" destId="{95A02190-7E83-4F39-8874-8B022EB1FDCC}" srcOrd="10" destOrd="0" presId="urn:microsoft.com/office/officeart/2005/8/layout/hList9"/>
    <dgm:cxn modelId="{D3DF244E-8880-411C-93DD-6DB9555F2564}" type="presParOf" srcId="{2107F1CC-28BB-4EE0-AC9F-8019B4631B95}" destId="{E4F183E8-D7B7-414A-A7A2-54572B3E3090}" srcOrd="11" destOrd="0" presId="urn:microsoft.com/office/officeart/2005/8/layout/hList9"/>
    <dgm:cxn modelId="{1E9D2384-1790-44BE-B71F-97F930ABD857}" type="presParOf" srcId="{E4F183E8-D7B7-414A-A7A2-54572B3E3090}" destId="{55300DAF-66AD-43C7-92C2-A2F607FAD88C}" srcOrd="0" destOrd="0" presId="urn:microsoft.com/office/officeart/2005/8/layout/hList9"/>
    <dgm:cxn modelId="{E04DBC9E-6C96-4085-A836-C78B1F92A871}" type="presParOf" srcId="{E4F183E8-D7B7-414A-A7A2-54572B3E3090}" destId="{4A52FD07-5B48-4480-95A1-FC4BC88771C9}" srcOrd="1" destOrd="0" presId="urn:microsoft.com/office/officeart/2005/8/layout/hList9"/>
    <dgm:cxn modelId="{3B2D5701-AB66-4118-B83E-44289B69FE7A}" type="presParOf" srcId="{4A52FD07-5B48-4480-95A1-FC4BC88771C9}" destId="{F16308ED-3343-4C81-A3E0-DDDF42F76176}" srcOrd="0" destOrd="0" presId="urn:microsoft.com/office/officeart/2005/8/layout/hList9"/>
    <dgm:cxn modelId="{4A341559-7146-4E62-83CE-3436FB5C726B}" type="presParOf" srcId="{4A52FD07-5B48-4480-95A1-FC4BC88771C9}" destId="{35F65D38-5099-4A78-8B55-8AF05EA389A1}" srcOrd="1" destOrd="0" presId="urn:microsoft.com/office/officeart/2005/8/layout/hList9"/>
    <dgm:cxn modelId="{D4070792-3315-424E-B7BC-ABE1EB6421D1}" type="presParOf" srcId="{2107F1CC-28BB-4EE0-AC9F-8019B4631B95}" destId="{5CDF7F39-6293-41CF-A916-EC55FE404D58}" srcOrd="12" destOrd="0" presId="urn:microsoft.com/office/officeart/2005/8/layout/hList9"/>
    <dgm:cxn modelId="{C17DD431-82EB-480C-BF2B-60FC19C5A3DE}" type="presParOf" srcId="{2107F1CC-28BB-4EE0-AC9F-8019B4631B95}" destId="{869367E5-70B4-46D6-A5C3-E8CA35275376}" srcOrd="13" destOrd="0" presId="urn:microsoft.com/office/officeart/2005/8/layout/hLis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205DD-A399-9040-956B-A2406587EA6A}">
      <dsp:nvSpPr>
        <dsp:cNvPr id="0" name=""/>
        <dsp:cNvSpPr/>
      </dsp:nvSpPr>
      <dsp:spPr>
        <a:xfrm>
          <a:off x="264021" y="50319"/>
          <a:ext cx="1574141" cy="1574132"/>
        </a:xfrm>
        <a:prstGeom prst="ellipse">
          <a:avLst/>
        </a:prstGeom>
        <a:blipFill>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5C44D6D-1992-D64A-965F-16816EC15E99}">
      <dsp:nvSpPr>
        <dsp:cNvPr id="0" name=""/>
        <dsp:cNvSpPr/>
      </dsp:nvSpPr>
      <dsp:spPr>
        <a:xfrm>
          <a:off x="530" y="1173981"/>
          <a:ext cx="2080025" cy="111711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155700">
            <a:lnSpc>
              <a:spcPct val="90000"/>
            </a:lnSpc>
            <a:spcBef>
              <a:spcPct val="0"/>
            </a:spcBef>
            <a:spcAft>
              <a:spcPct val="35000"/>
            </a:spcAft>
            <a:buNone/>
          </a:pPr>
          <a:r>
            <a:rPr lang="en-GB" sz="2600" b="1" kern="1200" dirty="0"/>
            <a:t>Industria 1.0</a:t>
          </a:r>
        </a:p>
        <a:p>
          <a:pPr marL="285750" lvl="1" indent="-285750" algn="ctr" defTabSz="1422400">
            <a:lnSpc>
              <a:spcPct val="90000"/>
            </a:lnSpc>
            <a:spcBef>
              <a:spcPct val="0"/>
            </a:spcBef>
            <a:spcAft>
              <a:spcPct val="15000"/>
            </a:spcAft>
            <a:buFont typeface="Arial" panose="020B0604020202020204" pitchFamily="34" charset="0"/>
            <a:buNone/>
          </a:pPr>
          <a:r>
            <a:rPr lang="en-GB" sz="3200" b="1" i="1" kern="1200" dirty="0"/>
            <a:t>1800’s</a:t>
          </a:r>
          <a:endParaRPr lang="en-GB" sz="2000" b="1" i="1" kern="1200" dirty="0"/>
        </a:p>
      </dsp:txBody>
      <dsp:txXfrm>
        <a:off x="33249" y="1206700"/>
        <a:ext cx="2014587" cy="1051678"/>
      </dsp:txXfrm>
    </dsp:sp>
    <dsp:sp modelId="{A4D2B4A2-F5CA-B148-B676-ACD9C641B754}">
      <dsp:nvSpPr>
        <dsp:cNvPr id="0" name=""/>
        <dsp:cNvSpPr/>
      </dsp:nvSpPr>
      <dsp:spPr>
        <a:xfrm rot="21541114">
          <a:off x="2133981" y="712496"/>
          <a:ext cx="295882" cy="2076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2133986" y="754551"/>
        <a:ext cx="233600" cy="124564"/>
      </dsp:txXfrm>
    </dsp:sp>
    <dsp:sp modelId="{F68B0455-42CE-3F46-823E-4522C9017767}">
      <dsp:nvSpPr>
        <dsp:cNvPr id="0" name=""/>
        <dsp:cNvSpPr/>
      </dsp:nvSpPr>
      <dsp:spPr>
        <a:xfrm>
          <a:off x="2683418" y="8873"/>
          <a:ext cx="1574141" cy="1574132"/>
        </a:xfrm>
        <a:prstGeom prst="ellipse">
          <a:avLst/>
        </a:prstGeom>
        <a:blipFill>
          <a:blip xmlns:r="http://schemas.openxmlformats.org/officeDocument/2006/relationships" r:embed="rId2"/>
          <a:srcRect/>
          <a:stretch>
            <a:fillRect l="-18000" r="-18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C1C12C8-8B36-694C-9AD6-2EF9026F006B}">
      <dsp:nvSpPr>
        <dsp:cNvPr id="0" name=""/>
        <dsp:cNvSpPr/>
      </dsp:nvSpPr>
      <dsp:spPr>
        <a:xfrm>
          <a:off x="2415409" y="1173981"/>
          <a:ext cx="2080025" cy="111711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155700">
            <a:lnSpc>
              <a:spcPct val="90000"/>
            </a:lnSpc>
            <a:spcBef>
              <a:spcPct val="0"/>
            </a:spcBef>
            <a:spcAft>
              <a:spcPct val="35000"/>
            </a:spcAft>
            <a:buNone/>
          </a:pPr>
          <a:r>
            <a:rPr lang="en-GB" sz="2600" b="1" kern="1200" dirty="0"/>
            <a:t>Industria 2.0</a:t>
          </a:r>
        </a:p>
        <a:p>
          <a:pPr marL="285750" lvl="1" indent="-285750" algn="ctr" defTabSz="1422400">
            <a:lnSpc>
              <a:spcPct val="90000"/>
            </a:lnSpc>
            <a:spcBef>
              <a:spcPct val="0"/>
            </a:spcBef>
            <a:spcAft>
              <a:spcPct val="15000"/>
            </a:spcAft>
            <a:buNone/>
          </a:pPr>
          <a:r>
            <a:rPr lang="en-GB" sz="3200" b="1" i="1" kern="1200" dirty="0"/>
            <a:t>1900’s</a:t>
          </a:r>
          <a:endParaRPr lang="en-GB" sz="2000" b="1" i="1" kern="1200" dirty="0"/>
        </a:p>
      </dsp:txBody>
      <dsp:txXfrm>
        <a:off x="2448128" y="1206700"/>
        <a:ext cx="2014587" cy="1051678"/>
      </dsp:txXfrm>
    </dsp:sp>
    <dsp:sp modelId="{5A99E3E7-BE02-2747-BAC7-1F1E2767A4D1}">
      <dsp:nvSpPr>
        <dsp:cNvPr id="0" name=""/>
        <dsp:cNvSpPr/>
      </dsp:nvSpPr>
      <dsp:spPr>
        <a:xfrm>
          <a:off x="4546544" y="692135"/>
          <a:ext cx="288984" cy="2076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546544" y="733657"/>
        <a:ext cx="226702" cy="124564"/>
      </dsp:txXfrm>
    </dsp:sp>
    <dsp:sp modelId="{0DA405F9-6184-8D49-9567-8841009CD612}">
      <dsp:nvSpPr>
        <dsp:cNvPr id="0" name=""/>
        <dsp:cNvSpPr/>
      </dsp:nvSpPr>
      <dsp:spPr>
        <a:xfrm>
          <a:off x="5083229" y="8873"/>
          <a:ext cx="1574141" cy="1574132"/>
        </a:xfrm>
        <a:prstGeom prst="ellipse">
          <a:avLst/>
        </a:prstGeom>
        <a:blipFill>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AD6E3A49-21E8-7040-8BE9-7BCFFD071318}">
      <dsp:nvSpPr>
        <dsp:cNvPr id="0" name=""/>
        <dsp:cNvSpPr/>
      </dsp:nvSpPr>
      <dsp:spPr>
        <a:xfrm>
          <a:off x="4830287" y="1173981"/>
          <a:ext cx="2080025" cy="111711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155700">
            <a:lnSpc>
              <a:spcPct val="90000"/>
            </a:lnSpc>
            <a:spcBef>
              <a:spcPct val="0"/>
            </a:spcBef>
            <a:spcAft>
              <a:spcPct val="35000"/>
            </a:spcAft>
            <a:buNone/>
          </a:pPr>
          <a:r>
            <a:rPr lang="en-GB" sz="2600" b="1" kern="1200" dirty="0"/>
            <a:t>Industria 3.0</a:t>
          </a:r>
        </a:p>
        <a:p>
          <a:pPr marL="285750" lvl="1" indent="-285750" algn="ctr" defTabSz="1422400">
            <a:lnSpc>
              <a:spcPct val="90000"/>
            </a:lnSpc>
            <a:spcBef>
              <a:spcPct val="0"/>
            </a:spcBef>
            <a:spcAft>
              <a:spcPct val="15000"/>
            </a:spcAft>
            <a:buNone/>
          </a:pPr>
          <a:r>
            <a:rPr lang="en-GB" sz="3200" b="1" i="1" kern="1200" dirty="0"/>
            <a:t>2000’s</a:t>
          </a:r>
        </a:p>
      </dsp:txBody>
      <dsp:txXfrm>
        <a:off x="4863006" y="1206700"/>
        <a:ext cx="2014587" cy="1051678"/>
      </dsp:txXfrm>
    </dsp:sp>
    <dsp:sp modelId="{5AF4F0EB-28EF-FE4C-864D-4D14C9B7D0AF}">
      <dsp:nvSpPr>
        <dsp:cNvPr id="0" name=""/>
        <dsp:cNvSpPr/>
      </dsp:nvSpPr>
      <dsp:spPr>
        <a:xfrm>
          <a:off x="6935510" y="692135"/>
          <a:ext cx="278139" cy="2076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6935510" y="733657"/>
        <a:ext cx="215857" cy="124564"/>
      </dsp:txXfrm>
    </dsp:sp>
    <dsp:sp modelId="{15BB77F7-7AA9-7249-9931-329A0FC5013A}">
      <dsp:nvSpPr>
        <dsp:cNvPr id="0" name=""/>
        <dsp:cNvSpPr/>
      </dsp:nvSpPr>
      <dsp:spPr>
        <a:xfrm>
          <a:off x="7452056" y="8873"/>
          <a:ext cx="1574141" cy="1574132"/>
        </a:xfrm>
        <a:prstGeom prst="ellipse">
          <a:avLst/>
        </a:prstGeom>
        <a:blipFill>
          <a:blip xmlns:r="http://schemas.openxmlformats.org/officeDocument/2006/relationships" r:embed="rId4"/>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8F0343E-7E25-094B-966B-DD737BAAF41B}">
      <dsp:nvSpPr>
        <dsp:cNvPr id="0" name=""/>
        <dsp:cNvSpPr/>
      </dsp:nvSpPr>
      <dsp:spPr>
        <a:xfrm>
          <a:off x="7245166" y="1173981"/>
          <a:ext cx="2080025" cy="111711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155700">
            <a:lnSpc>
              <a:spcPct val="90000"/>
            </a:lnSpc>
            <a:spcBef>
              <a:spcPct val="0"/>
            </a:spcBef>
            <a:spcAft>
              <a:spcPct val="35000"/>
            </a:spcAft>
            <a:buNone/>
          </a:pPr>
          <a:r>
            <a:rPr lang="en-GB" sz="2600" b="1" kern="1200" dirty="0"/>
            <a:t>Industria 4.0</a:t>
          </a:r>
        </a:p>
        <a:p>
          <a:pPr marL="285750" lvl="1" indent="-285750" algn="ctr" defTabSz="1422400">
            <a:lnSpc>
              <a:spcPct val="90000"/>
            </a:lnSpc>
            <a:spcBef>
              <a:spcPct val="0"/>
            </a:spcBef>
            <a:spcAft>
              <a:spcPct val="15000"/>
            </a:spcAft>
            <a:buNone/>
          </a:pPr>
          <a:r>
            <a:rPr lang="en-GB" sz="3200" b="1" i="1" kern="1200" dirty="0"/>
            <a:t>2010’s</a:t>
          </a:r>
        </a:p>
      </dsp:txBody>
      <dsp:txXfrm>
        <a:off x="7277885" y="1206700"/>
        <a:ext cx="2014587" cy="1051678"/>
      </dsp:txXfrm>
    </dsp:sp>
    <dsp:sp modelId="{F7EE2139-28CE-5D42-BBEE-59E24EF8D946}">
      <dsp:nvSpPr>
        <dsp:cNvPr id="0" name=""/>
        <dsp:cNvSpPr/>
      </dsp:nvSpPr>
      <dsp:spPr>
        <a:xfrm rot="8717">
          <a:off x="9350571" y="695365"/>
          <a:ext cx="324375" cy="2076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9350571" y="736808"/>
        <a:ext cx="262093" cy="124564"/>
      </dsp:txXfrm>
    </dsp:sp>
    <dsp:sp modelId="{07991517-5E92-1946-89B4-4A6F09B0FC1E}">
      <dsp:nvSpPr>
        <dsp:cNvPr id="0" name=""/>
        <dsp:cNvSpPr/>
      </dsp:nvSpPr>
      <dsp:spPr>
        <a:xfrm>
          <a:off x="9952980" y="15215"/>
          <a:ext cx="1574141" cy="1574132"/>
        </a:xfrm>
        <a:prstGeom prst="ellipse">
          <a:avLst/>
        </a:prstGeom>
        <a:blipFill>
          <a:blip xmlns:r="http://schemas.openxmlformats.org/officeDocument/2006/relationships" r:embed="rId5"/>
          <a:srcRect/>
          <a:stretch>
            <a:fillRect l="-31000" r="-31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2E57329-D581-8949-8562-DC600E70CD5B}">
      <dsp:nvSpPr>
        <dsp:cNvPr id="0" name=""/>
        <dsp:cNvSpPr/>
      </dsp:nvSpPr>
      <dsp:spPr>
        <a:xfrm>
          <a:off x="9660044" y="1173981"/>
          <a:ext cx="2080025" cy="111711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155700">
            <a:lnSpc>
              <a:spcPct val="90000"/>
            </a:lnSpc>
            <a:spcBef>
              <a:spcPct val="0"/>
            </a:spcBef>
            <a:spcAft>
              <a:spcPct val="35000"/>
            </a:spcAft>
            <a:buNone/>
          </a:pPr>
          <a:r>
            <a:rPr lang="en-GB" sz="2600" b="1" kern="1200" dirty="0"/>
            <a:t>Industria 5.0</a:t>
          </a:r>
        </a:p>
        <a:p>
          <a:pPr marL="285750" lvl="1" indent="-285750" algn="ctr" defTabSz="1422400">
            <a:lnSpc>
              <a:spcPct val="90000"/>
            </a:lnSpc>
            <a:spcBef>
              <a:spcPct val="0"/>
            </a:spcBef>
            <a:spcAft>
              <a:spcPct val="15000"/>
            </a:spcAft>
            <a:buNone/>
          </a:pPr>
          <a:r>
            <a:rPr lang="en-GB" sz="3200" b="1" i="1" kern="1200" dirty="0"/>
            <a:t>2020’s</a:t>
          </a:r>
        </a:p>
      </dsp:txBody>
      <dsp:txXfrm>
        <a:off x="9692763" y="1206700"/>
        <a:ext cx="2014587" cy="1051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5542A-9E44-4D90-A426-69213DFB5B7A}">
      <dsp:nvSpPr>
        <dsp:cNvPr id="0" name=""/>
        <dsp:cNvSpPr/>
      </dsp:nvSpPr>
      <dsp:spPr>
        <a:xfrm>
          <a:off x="592922" y="317"/>
          <a:ext cx="1825432" cy="1095259"/>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b="1" kern="1200" dirty="0">
              <a:latin typeface="Gill Sans MT" panose="020B0502020104020203" pitchFamily="34" charset="0"/>
            </a:rPr>
            <a:t>Nomes</a:t>
          </a:r>
          <a:endParaRPr lang="en-US" sz="2100" b="1" kern="1200" dirty="0">
            <a:latin typeface="Gill Sans MT" panose="020B0502020104020203" pitchFamily="34" charset="0"/>
          </a:endParaRPr>
        </a:p>
      </dsp:txBody>
      <dsp:txXfrm>
        <a:off x="592922" y="317"/>
        <a:ext cx="1825432" cy="1095259"/>
      </dsp:txXfrm>
    </dsp:sp>
    <dsp:sp modelId="{BD034B5E-9050-447D-9423-0549925C73E8}">
      <dsp:nvSpPr>
        <dsp:cNvPr id="0" name=""/>
        <dsp:cNvSpPr/>
      </dsp:nvSpPr>
      <dsp:spPr>
        <a:xfrm>
          <a:off x="2600897" y="317"/>
          <a:ext cx="1825432" cy="1095259"/>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b="1" kern="1200" dirty="0">
              <a:latin typeface="Gill Sans MT" panose="020B0502020104020203" pitchFamily="34" charset="0"/>
            </a:rPr>
            <a:t>Formatação</a:t>
          </a:r>
        </a:p>
      </dsp:txBody>
      <dsp:txXfrm>
        <a:off x="2600897" y="317"/>
        <a:ext cx="1825432" cy="1095259"/>
      </dsp:txXfrm>
    </dsp:sp>
    <dsp:sp modelId="{56225B56-0A31-4914-92DF-81CF0BCA5929}">
      <dsp:nvSpPr>
        <dsp:cNvPr id="0" name=""/>
        <dsp:cNvSpPr/>
      </dsp:nvSpPr>
      <dsp:spPr>
        <a:xfrm>
          <a:off x="4608873" y="317"/>
          <a:ext cx="1825432" cy="1095259"/>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b="1" kern="1200" dirty="0">
              <a:latin typeface="Gill Sans MT" panose="020B0502020104020203" pitchFamily="34" charset="0"/>
            </a:rPr>
            <a:t>Métodos</a:t>
          </a:r>
        </a:p>
      </dsp:txBody>
      <dsp:txXfrm>
        <a:off x="4608873" y="317"/>
        <a:ext cx="1825432" cy="1095259"/>
      </dsp:txXfrm>
    </dsp:sp>
    <dsp:sp modelId="{98E64E74-40AE-4545-9261-DB8632A3638F}">
      <dsp:nvSpPr>
        <dsp:cNvPr id="0" name=""/>
        <dsp:cNvSpPr/>
      </dsp:nvSpPr>
      <dsp:spPr>
        <a:xfrm>
          <a:off x="1596910" y="1278119"/>
          <a:ext cx="1825432" cy="1095259"/>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b="1" kern="1200" dirty="0">
              <a:latin typeface="Gill Sans MT" panose="020B0502020104020203" pitchFamily="34" charset="0"/>
            </a:rPr>
            <a:t>Comentários</a:t>
          </a:r>
        </a:p>
      </dsp:txBody>
      <dsp:txXfrm>
        <a:off x="1596910" y="1278119"/>
        <a:ext cx="1825432" cy="1095259"/>
      </dsp:txXfrm>
    </dsp:sp>
    <dsp:sp modelId="{3B65AE13-9A8A-4322-8C42-B1D4F6CBD89A}">
      <dsp:nvSpPr>
        <dsp:cNvPr id="0" name=""/>
        <dsp:cNvSpPr/>
      </dsp:nvSpPr>
      <dsp:spPr>
        <a:xfrm>
          <a:off x="3604885" y="1278119"/>
          <a:ext cx="1825432" cy="1095259"/>
        </a:xfrm>
        <a:prstGeom prst="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pt-BR" sz="2100" b="1" kern="1200">
              <a:latin typeface="Gill Sans MT" panose="020B0502020104020203" pitchFamily="34" charset="0"/>
            </a:rPr>
            <a:t>Classes</a:t>
          </a:r>
          <a:endParaRPr lang="pt-BR" sz="2100" b="1" kern="1200" dirty="0">
            <a:latin typeface="Gill Sans MT" panose="020B0502020104020203" pitchFamily="34" charset="0"/>
          </a:endParaRPr>
        </a:p>
      </dsp:txBody>
      <dsp:txXfrm>
        <a:off x="3604885" y="1278119"/>
        <a:ext cx="1825432" cy="1095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33ECD-1934-4565-B31B-FD849A52AAE1}">
      <dsp:nvSpPr>
        <dsp:cNvPr id="0" name=""/>
        <dsp:cNvSpPr/>
      </dsp:nvSpPr>
      <dsp:spPr>
        <a:xfrm>
          <a:off x="694522" y="573036"/>
          <a:ext cx="2266296" cy="1249272"/>
        </a:xfrm>
        <a:prstGeom prst="rect">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ctr" defTabSz="755650">
            <a:lnSpc>
              <a:spcPct val="90000"/>
            </a:lnSpc>
            <a:spcBef>
              <a:spcPct val="0"/>
            </a:spcBef>
            <a:spcAft>
              <a:spcPct val="35000"/>
            </a:spcAft>
            <a:buNone/>
          </a:pPr>
          <a:r>
            <a:rPr lang="pt-BR" sz="1700" kern="1200" dirty="0"/>
            <a:t>Ato de copiar inicialmente um repositório de um servidor remoto para o local.</a:t>
          </a:r>
          <a:endParaRPr lang="en-US" sz="1700" kern="1200" dirty="0"/>
        </a:p>
      </dsp:txBody>
      <dsp:txXfrm>
        <a:off x="1057129" y="573036"/>
        <a:ext cx="1903689" cy="1249272"/>
      </dsp:txXfrm>
    </dsp:sp>
    <dsp:sp modelId="{82AE6083-D4A3-40AE-B01F-835237D18937}">
      <dsp:nvSpPr>
        <dsp:cNvPr id="0" name=""/>
        <dsp:cNvSpPr/>
      </dsp:nvSpPr>
      <dsp:spPr>
        <a:xfrm>
          <a:off x="88927" y="187903"/>
          <a:ext cx="852851" cy="852851"/>
        </a:xfrm>
        <a:prstGeom prst="ellipse">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t>Clone</a:t>
          </a:r>
        </a:p>
      </dsp:txBody>
      <dsp:txXfrm>
        <a:off x="213824" y="312800"/>
        <a:ext cx="603057" cy="603057"/>
      </dsp:txXfrm>
    </dsp:sp>
    <dsp:sp modelId="{916B82E3-1A30-4E6E-A6F5-BB9DEAEE8547}">
      <dsp:nvSpPr>
        <dsp:cNvPr id="0" name=""/>
        <dsp:cNvSpPr/>
      </dsp:nvSpPr>
      <dsp:spPr>
        <a:xfrm>
          <a:off x="3813670" y="573036"/>
          <a:ext cx="2266296" cy="1249272"/>
        </a:xfrm>
        <a:prstGeom prst="rect">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ctr" defTabSz="755650">
            <a:lnSpc>
              <a:spcPct val="90000"/>
            </a:lnSpc>
            <a:spcBef>
              <a:spcPct val="0"/>
            </a:spcBef>
            <a:spcAft>
              <a:spcPct val="35000"/>
            </a:spcAft>
            <a:buNone/>
          </a:pPr>
          <a:r>
            <a:rPr lang="pt-BR" sz="1700" kern="1200" dirty="0"/>
            <a:t>Ato de fazer o download de </a:t>
          </a:r>
          <a:r>
            <a:rPr lang="pt-BR" sz="1700" kern="1200" dirty="0" err="1"/>
            <a:t>commits</a:t>
          </a:r>
          <a:r>
            <a:rPr lang="pt-BR" sz="1700" kern="1200" dirty="0"/>
            <a:t> que não existem na sua máquina (local).</a:t>
          </a:r>
          <a:endParaRPr lang="en-US" sz="1700" kern="1200" dirty="0"/>
        </a:p>
      </dsp:txBody>
      <dsp:txXfrm>
        <a:off x="4176278" y="573036"/>
        <a:ext cx="1903689" cy="1249272"/>
      </dsp:txXfrm>
    </dsp:sp>
    <dsp:sp modelId="{812ADBC7-BB53-4AC4-A98B-4977AF6481F7}">
      <dsp:nvSpPr>
        <dsp:cNvPr id="0" name=""/>
        <dsp:cNvSpPr/>
      </dsp:nvSpPr>
      <dsp:spPr>
        <a:xfrm>
          <a:off x="3208076" y="187903"/>
          <a:ext cx="852851" cy="852851"/>
        </a:xfrm>
        <a:prstGeom prst="ellipse">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pt-BR" sz="2000" b="1" kern="1200" dirty="0" err="1"/>
            <a:t>Pull</a:t>
          </a:r>
          <a:endParaRPr lang="en-US" sz="2000" b="1" kern="1200" dirty="0"/>
        </a:p>
      </dsp:txBody>
      <dsp:txXfrm>
        <a:off x="3332973" y="312800"/>
        <a:ext cx="603057" cy="603057"/>
      </dsp:txXfrm>
    </dsp:sp>
    <dsp:sp modelId="{F16308ED-3343-4C81-A3E0-DDDF42F76176}">
      <dsp:nvSpPr>
        <dsp:cNvPr id="0" name=""/>
        <dsp:cNvSpPr/>
      </dsp:nvSpPr>
      <dsp:spPr>
        <a:xfrm>
          <a:off x="6932819" y="573036"/>
          <a:ext cx="2266296" cy="1249272"/>
        </a:xfrm>
        <a:prstGeom prst="rect">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ctr" defTabSz="755650">
            <a:lnSpc>
              <a:spcPct val="90000"/>
            </a:lnSpc>
            <a:spcBef>
              <a:spcPct val="0"/>
            </a:spcBef>
            <a:spcAft>
              <a:spcPct val="35000"/>
            </a:spcAft>
            <a:buNone/>
          </a:pPr>
          <a:r>
            <a:rPr lang="pt-BR" sz="1700" kern="1200" dirty="0"/>
            <a:t>Processo de adicionar as suas mudanças locais no repositório remoto. </a:t>
          </a:r>
          <a:endParaRPr lang="en-US" sz="1700" kern="1200" dirty="0"/>
        </a:p>
      </dsp:txBody>
      <dsp:txXfrm>
        <a:off x="7295427" y="573036"/>
        <a:ext cx="1903689" cy="1249272"/>
      </dsp:txXfrm>
    </dsp:sp>
    <dsp:sp modelId="{869367E5-70B4-46D6-A5C3-E8CA35275376}">
      <dsp:nvSpPr>
        <dsp:cNvPr id="0" name=""/>
        <dsp:cNvSpPr/>
      </dsp:nvSpPr>
      <dsp:spPr>
        <a:xfrm>
          <a:off x="6327225" y="187903"/>
          <a:ext cx="852851" cy="852851"/>
        </a:xfrm>
        <a:prstGeom prst="ellipse">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pt-BR" sz="2000" b="1" kern="1200" dirty="0" err="1"/>
            <a:t>Push</a:t>
          </a:r>
          <a:endParaRPr lang="en-US" sz="2000" b="1" kern="1200" dirty="0"/>
        </a:p>
      </dsp:txBody>
      <dsp:txXfrm>
        <a:off x="6452122" y="312800"/>
        <a:ext cx="603057" cy="60305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4FF15-26E7-4EA0-992B-A7CBC66C975B}" type="datetimeFigureOut">
              <a:rPr lang="pt-BR" smtClean="0"/>
              <a:t>03/12/2025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079A5-3BB3-4520-8BBA-2797485552BF}" type="slidenum">
              <a:rPr lang="pt-BR" smtClean="0"/>
              <a:t>‹#›</a:t>
            </a:fld>
            <a:endParaRPr lang="pt-BR"/>
          </a:p>
        </p:txBody>
      </p:sp>
    </p:spTree>
    <p:extLst>
      <p:ext uri="{BB962C8B-B14F-4D97-AF65-F5344CB8AC3E}">
        <p14:creationId xmlns:p14="http://schemas.microsoft.com/office/powerpoint/2010/main" val="184620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Oi </a:t>
            </a:r>
            <a:r>
              <a:rPr lang="en-US" dirty="0" err="1"/>
              <a:t>Pessoal</a:t>
            </a:r>
            <a:r>
              <a:rPr lang="en-US" dirty="0"/>
              <a:t>.</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Geralmente, durante o desenvolvimento, nós vamos gastar mais tempo lendo código (nosso e de outros) do que escrevendo.</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Assim</a:t>
            </a:r>
            <a:r>
              <a:rPr lang="en-US" dirty="0"/>
              <a:t>, </a:t>
            </a:r>
            <a:r>
              <a:rPr lang="en-US" dirty="0" err="1"/>
              <a:t>além</a:t>
            </a:r>
            <a:r>
              <a:rPr lang="en-US" dirty="0"/>
              <a:t> de </a:t>
            </a:r>
            <a:r>
              <a:rPr lang="en-US" dirty="0" err="1"/>
              <a:t>funcionar</a:t>
            </a:r>
            <a:r>
              <a:rPr lang="en-US" dirty="0"/>
              <a:t> </a:t>
            </a:r>
            <a:r>
              <a:rPr lang="en-US" dirty="0" err="1"/>
              <a:t>corretamente</a:t>
            </a:r>
            <a:r>
              <a:rPr lang="en-US" dirty="0"/>
              <a:t>, um </a:t>
            </a:r>
            <a:r>
              <a:rPr lang="en-US" dirty="0" err="1"/>
              <a:t>bom</a:t>
            </a:r>
            <a:r>
              <a:rPr lang="en-US" dirty="0"/>
              <a:t> </a:t>
            </a:r>
            <a:r>
              <a:rPr lang="en-US" dirty="0" err="1"/>
              <a:t>código</a:t>
            </a:r>
            <a:r>
              <a:rPr lang="en-US" dirty="0"/>
              <a:t> </a:t>
            </a:r>
            <a:r>
              <a:rPr lang="en-US" dirty="0" err="1"/>
              <a:t>também</a:t>
            </a:r>
            <a:r>
              <a:rPr lang="en-US" dirty="0"/>
              <a:t> </a:t>
            </a:r>
            <a:r>
              <a:rPr lang="en-US" dirty="0" err="1"/>
              <a:t>está</a:t>
            </a:r>
            <a:r>
              <a:rPr lang="en-US" dirty="0"/>
              <a:t> </a:t>
            </a:r>
            <a:r>
              <a:rPr lang="en-US" dirty="0" err="1"/>
              <a:t>associado</a:t>
            </a:r>
            <a:r>
              <a:rPr lang="en-US" dirty="0"/>
              <a:t> a </a:t>
            </a:r>
            <a:r>
              <a:rPr lang="en-US" dirty="0" err="1"/>
              <a:t>características</a:t>
            </a:r>
            <a:r>
              <a:rPr lang="en-US" dirty="0"/>
              <a:t> </a:t>
            </a:r>
            <a:r>
              <a:rPr lang="en-US" dirty="0" err="1"/>
              <a:t>como</a:t>
            </a:r>
            <a:r>
              <a:rPr lang="en-US" dirty="0"/>
              <a:t> </a:t>
            </a:r>
            <a:r>
              <a:rPr lang="en-US" dirty="0" err="1"/>
              <a:t>legibilidade</a:t>
            </a:r>
            <a:r>
              <a:rPr lang="en-US" dirty="0"/>
              <a:t> e </a:t>
            </a:r>
            <a:r>
              <a:rPr lang="en-US" dirty="0" err="1"/>
              <a:t>facilidade</a:t>
            </a:r>
            <a:r>
              <a:rPr lang="en-US" dirty="0"/>
              <a:t> de </a:t>
            </a:r>
            <a:r>
              <a:rPr lang="en-US" dirty="0" err="1"/>
              <a:t>manutenção</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Logo, o </a:t>
            </a:r>
            <a:r>
              <a:rPr lang="en-US" dirty="0" err="1"/>
              <a:t>objetivo</a:t>
            </a:r>
            <a:r>
              <a:rPr lang="en-US" dirty="0"/>
              <a:t> dessa aula é </a:t>
            </a:r>
            <a:r>
              <a:rPr lang="en-US" dirty="0" err="1"/>
              <a:t>apresentar</a:t>
            </a:r>
            <a:r>
              <a:rPr lang="en-US" dirty="0"/>
              <a:t> </a:t>
            </a:r>
            <a:r>
              <a:rPr lang="en-US" dirty="0" err="1"/>
              <a:t>diferentes</a:t>
            </a:r>
            <a:r>
              <a:rPr lang="en-US" dirty="0"/>
              <a:t> </a:t>
            </a:r>
            <a:r>
              <a:rPr lang="en-US" dirty="0" err="1"/>
              <a:t>diretrizes</a:t>
            </a:r>
            <a:r>
              <a:rPr lang="en-US" dirty="0"/>
              <a:t> para o </a:t>
            </a:r>
            <a:r>
              <a:rPr lang="en-US" dirty="0" err="1"/>
              <a:t>desenvolvimento</a:t>
            </a:r>
            <a:r>
              <a:rPr lang="en-US" dirty="0"/>
              <a:t> de um </a:t>
            </a:r>
            <a:r>
              <a:rPr lang="en-US" dirty="0" err="1"/>
              <a:t>código</a:t>
            </a:r>
            <a:r>
              <a:rPr lang="en-US" dirty="0"/>
              <a:t> </a:t>
            </a:r>
            <a:r>
              <a:rPr lang="en-US" dirty="0" err="1"/>
              <a:t>limpo</a:t>
            </a:r>
            <a:r>
              <a:rPr lang="en-US" dirty="0"/>
              <a:t> e </a:t>
            </a:r>
            <a:r>
              <a:rPr lang="en-US" dirty="0" err="1"/>
              <a:t>bem</a:t>
            </a:r>
            <a:r>
              <a:rPr lang="en-US" dirty="0"/>
              <a:t> </a:t>
            </a:r>
            <a:r>
              <a:rPr lang="en-US" dirty="0" err="1"/>
              <a:t>organizado</a:t>
            </a:r>
            <a:r>
              <a:rPr lang="en-US" dirty="0"/>
              <a:t>.</a:t>
            </a:r>
          </a:p>
        </p:txBody>
      </p:sp>
      <p:sp>
        <p:nvSpPr>
          <p:cNvPr id="4" name="Slide Number Placeholder 3"/>
          <p:cNvSpPr>
            <a:spLocks noGrp="1"/>
          </p:cNvSpPr>
          <p:nvPr>
            <p:ph type="sldNum" sz="quarter" idx="5"/>
          </p:nvPr>
        </p:nvSpPr>
        <p:spPr/>
        <p:txBody>
          <a:bodyPr/>
          <a:lstStyle/>
          <a:p>
            <a:fld id="{010079A5-3BB3-4520-8BBA-2797485552BF}" type="slidenum">
              <a:rPr lang="pt-BR" smtClean="0"/>
              <a:t>1</a:t>
            </a:fld>
            <a:endParaRPr lang="pt-BR"/>
          </a:p>
        </p:txBody>
      </p:sp>
    </p:spTree>
    <p:extLst>
      <p:ext uri="{BB962C8B-B14F-4D97-AF65-F5344CB8AC3E}">
        <p14:creationId xmlns:p14="http://schemas.microsoft.com/office/powerpoint/2010/main" val="385933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Inicialmente</a:t>
            </a:r>
            <a:r>
              <a:rPr lang="en-US" dirty="0"/>
              <a:t> </a:t>
            </a:r>
            <a:r>
              <a:rPr lang="en-US" dirty="0" err="1"/>
              <a:t>vamos</a:t>
            </a:r>
            <a:r>
              <a:rPr lang="en-US" dirty="0"/>
              <a:t> </a:t>
            </a:r>
            <a:r>
              <a:rPr lang="en-US" dirty="0" err="1"/>
              <a:t>abordar</a:t>
            </a:r>
            <a:r>
              <a:rPr lang="en-US" dirty="0"/>
              <a:t> a </a:t>
            </a:r>
            <a:r>
              <a:rPr lang="en-US" dirty="0" err="1"/>
              <a:t>questão</a:t>
            </a:r>
            <a:r>
              <a:rPr lang="en-US" dirty="0"/>
              <a:t> da </a:t>
            </a:r>
            <a:r>
              <a:rPr lang="en-US" dirty="0" err="1"/>
              <a:t>nomeação</a:t>
            </a:r>
            <a:r>
              <a:rPr lang="en-US" dirty="0"/>
              <a:t> de </a:t>
            </a:r>
            <a:r>
              <a:rPr lang="en-US" dirty="0" err="1"/>
              <a:t>diferentes</a:t>
            </a:r>
            <a:r>
              <a:rPr lang="en-US" dirty="0"/>
              <a:t> </a:t>
            </a:r>
            <a:r>
              <a:rPr lang="en-US" dirty="0" err="1"/>
              <a:t>itens</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Tudo</a:t>
            </a:r>
            <a:r>
              <a:rPr lang="en-US" dirty="0"/>
              <a:t> no </a:t>
            </a:r>
            <a:r>
              <a:rPr lang="en-US" dirty="0" err="1"/>
              <a:t>nosso</a:t>
            </a:r>
            <a:r>
              <a:rPr lang="en-US" dirty="0"/>
              <a:t> </a:t>
            </a:r>
            <a:r>
              <a:rPr lang="en-US" dirty="0" err="1"/>
              <a:t>código</a:t>
            </a:r>
            <a:r>
              <a:rPr lang="en-US" dirty="0"/>
              <a:t> </a:t>
            </a:r>
            <a:r>
              <a:rPr lang="en-US" dirty="0" err="1"/>
              <a:t>possui</a:t>
            </a:r>
            <a:r>
              <a:rPr lang="en-US" dirty="0"/>
              <a:t> um </a:t>
            </a:r>
            <a:r>
              <a:rPr lang="en-US" dirty="0" err="1"/>
              <a:t>nome</a:t>
            </a:r>
            <a:r>
              <a:rPr lang="en-US" dirty="0"/>
              <a:t> </a:t>
            </a:r>
            <a:r>
              <a:rPr lang="en-US" dirty="0" err="1"/>
              <a:t>associado</a:t>
            </a:r>
            <a:r>
              <a:rPr lang="en-US" dirty="0"/>
              <a:t>, por </a:t>
            </a:r>
            <a:r>
              <a:rPr lang="en-US" dirty="0" err="1"/>
              <a:t>isso</a:t>
            </a:r>
            <a:r>
              <a:rPr lang="en-US" dirty="0"/>
              <a:t> é </a:t>
            </a:r>
            <a:r>
              <a:rPr lang="en-US" dirty="0" err="1"/>
              <a:t>algo</a:t>
            </a:r>
            <a:r>
              <a:rPr lang="en-US" dirty="0"/>
              <a:t> </a:t>
            </a:r>
            <a:r>
              <a:rPr lang="en-US" dirty="0" err="1"/>
              <a:t>tão</a:t>
            </a:r>
            <a:r>
              <a:rPr lang="en-US" dirty="0"/>
              <a:t> </a:t>
            </a:r>
            <a:r>
              <a:rPr lang="en-US" dirty="0" err="1"/>
              <a:t>importante</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A </a:t>
            </a:r>
            <a:r>
              <a:rPr lang="en-US" dirty="0" err="1"/>
              <a:t>primeira</a:t>
            </a:r>
            <a:r>
              <a:rPr lang="en-US" dirty="0"/>
              <a:t> </a:t>
            </a:r>
            <a:r>
              <a:rPr lang="en-US" dirty="0" err="1"/>
              <a:t>coisa</a:t>
            </a:r>
            <a:r>
              <a:rPr lang="en-US" dirty="0"/>
              <a:t> que </a:t>
            </a:r>
            <a:r>
              <a:rPr lang="en-US" dirty="0" err="1"/>
              <a:t>temos</a:t>
            </a:r>
            <a:r>
              <a:rPr lang="en-US" dirty="0"/>
              <a:t> que </a:t>
            </a:r>
            <a:r>
              <a:rPr lang="en-US" dirty="0" err="1"/>
              <a:t>fazer</a:t>
            </a:r>
            <a:r>
              <a:rPr lang="en-US" dirty="0"/>
              <a:t> é </a:t>
            </a:r>
            <a:r>
              <a:rPr lang="en-US" dirty="0" err="1"/>
              <a:t>definir</a:t>
            </a:r>
            <a:r>
              <a:rPr lang="en-US" dirty="0"/>
              <a:t> a forma </a:t>
            </a:r>
            <a:r>
              <a:rPr lang="en-US" dirty="0" err="1"/>
              <a:t>como</a:t>
            </a:r>
            <a:r>
              <a:rPr lang="en-US" dirty="0"/>
              <a:t> </a:t>
            </a:r>
            <a:r>
              <a:rPr lang="en-US" dirty="0" err="1"/>
              <a:t>os</a:t>
            </a:r>
            <a:r>
              <a:rPr lang="en-US" dirty="0"/>
              <a:t> </a:t>
            </a:r>
            <a:r>
              <a:rPr lang="en-US" dirty="0" err="1"/>
              <a:t>nomes</a:t>
            </a:r>
            <a:r>
              <a:rPr lang="en-US" dirty="0"/>
              <a:t> </a:t>
            </a:r>
            <a:r>
              <a:rPr lang="en-US" dirty="0" err="1"/>
              <a:t>serão</a:t>
            </a:r>
            <a:r>
              <a:rPr lang="en-US" dirty="0"/>
              <a:t> </a:t>
            </a:r>
            <a:r>
              <a:rPr lang="en-US" dirty="0" err="1"/>
              <a:t>declarados</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Para </a:t>
            </a:r>
            <a:r>
              <a:rPr lang="en-US" dirty="0" err="1"/>
              <a:t>isso</a:t>
            </a:r>
            <a:r>
              <a:rPr lang="en-US" dirty="0"/>
              <a:t> </a:t>
            </a:r>
            <a:r>
              <a:rPr lang="en-US" dirty="0" err="1"/>
              <a:t>temos</a:t>
            </a:r>
            <a:r>
              <a:rPr lang="en-US" dirty="0"/>
              <a:t> </a:t>
            </a:r>
            <a:r>
              <a:rPr lang="en-US" dirty="0" err="1"/>
              <a:t>duas</a:t>
            </a:r>
            <a:r>
              <a:rPr lang="en-US" dirty="0"/>
              <a:t> </a:t>
            </a:r>
            <a:r>
              <a:rPr lang="en-US" dirty="0" err="1"/>
              <a:t>grandes</a:t>
            </a:r>
            <a:r>
              <a:rPr lang="en-US" dirty="0"/>
              <a:t> </a:t>
            </a:r>
            <a:r>
              <a:rPr lang="en-US" dirty="0" err="1"/>
              <a:t>vertentes</a:t>
            </a:r>
            <a:r>
              <a:rPr lang="en-US" dirty="0"/>
              <a:t>, a </a:t>
            </a:r>
            <a:r>
              <a:rPr lang="en-US" dirty="0" err="1"/>
              <a:t>declaração</a:t>
            </a:r>
            <a:r>
              <a:rPr lang="en-US" dirty="0"/>
              <a:t> </a:t>
            </a:r>
            <a:r>
              <a:rPr lang="en-US" dirty="0" err="1"/>
              <a:t>usando</a:t>
            </a:r>
            <a:r>
              <a:rPr lang="en-US" dirty="0"/>
              <a:t> Underlines </a:t>
            </a:r>
            <a:r>
              <a:rPr lang="en-US" dirty="0" err="1"/>
              <a:t>ou</a:t>
            </a:r>
            <a:r>
              <a:rPr lang="en-US" dirty="0"/>
              <a:t> CamelCase para </a:t>
            </a:r>
            <a:r>
              <a:rPr lang="en-US" dirty="0" err="1"/>
              <a:t>separar</a:t>
            </a:r>
            <a:r>
              <a:rPr lang="en-US" dirty="0"/>
              <a:t> </a:t>
            </a:r>
            <a:r>
              <a:rPr lang="en-US" dirty="0" err="1"/>
              <a:t>partes</a:t>
            </a:r>
            <a:r>
              <a:rPr lang="en-US" dirty="0"/>
              <a:t> do </a:t>
            </a:r>
            <a:r>
              <a:rPr lang="en-US" dirty="0" err="1"/>
              <a:t>nome</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Qual </a:t>
            </a:r>
            <a:r>
              <a:rPr lang="en-US" dirty="0" err="1"/>
              <a:t>seria</a:t>
            </a:r>
            <a:r>
              <a:rPr lang="en-US" dirty="0"/>
              <a:t> a </a:t>
            </a:r>
            <a:r>
              <a:rPr lang="en-US" dirty="0" err="1"/>
              <a:t>mais</a:t>
            </a:r>
            <a:r>
              <a:rPr lang="en-US" dirty="0"/>
              <a:t> </a:t>
            </a:r>
            <a:r>
              <a:rPr lang="en-US" dirty="0" err="1"/>
              <a:t>certa</a:t>
            </a:r>
            <a:r>
              <a:rPr lang="en-US" dirty="0"/>
              <a:t> </a:t>
            </a:r>
            <a:r>
              <a:rPr lang="en-US" dirty="0" err="1"/>
              <a:t>ou</a:t>
            </a:r>
            <a:r>
              <a:rPr lang="en-US" dirty="0"/>
              <a:t> </a:t>
            </a:r>
            <a:r>
              <a:rPr lang="en-US" dirty="0" err="1"/>
              <a:t>recomendada</a:t>
            </a:r>
            <a:r>
              <a:rPr lang="en-US" dirty="0"/>
              <a:t>? </a:t>
            </a:r>
            <a:r>
              <a:rPr lang="en-US" dirty="0" err="1"/>
              <a:t>Não</a:t>
            </a:r>
            <a:r>
              <a:rPr lang="en-US" dirty="0"/>
              <a:t> </a:t>
            </a:r>
            <a:r>
              <a:rPr lang="en-US" dirty="0" err="1"/>
              <a:t>tem</a:t>
            </a:r>
            <a:r>
              <a:rPr lang="en-US" dirty="0"/>
              <a:t>, mas o </a:t>
            </a:r>
            <a:r>
              <a:rPr lang="en-US" dirty="0" err="1"/>
              <a:t>importante</a:t>
            </a:r>
            <a:r>
              <a:rPr lang="en-US" dirty="0"/>
              <a:t> é </a:t>
            </a:r>
            <a:r>
              <a:rPr lang="en-US" dirty="0" err="1"/>
              <a:t>escolher</a:t>
            </a:r>
            <a:r>
              <a:rPr lang="en-US" dirty="0"/>
              <a:t> </a:t>
            </a:r>
            <a:r>
              <a:rPr lang="en-US" dirty="0" err="1"/>
              <a:t>uma</a:t>
            </a:r>
            <a:r>
              <a:rPr lang="en-US" dirty="0"/>
              <a:t> das </a:t>
            </a:r>
            <a:r>
              <a:rPr lang="en-US" dirty="0" err="1"/>
              <a:t>formas</a:t>
            </a:r>
            <a:r>
              <a:rPr lang="en-US" dirty="0"/>
              <a:t> e </a:t>
            </a:r>
            <a:r>
              <a:rPr lang="en-US" dirty="0" err="1"/>
              <a:t>usá</a:t>
            </a:r>
            <a:r>
              <a:rPr lang="en-US" dirty="0"/>
              <a:t>-la </a:t>
            </a:r>
            <a:r>
              <a:rPr lang="en-US" dirty="0" err="1"/>
              <a:t>em</a:t>
            </a:r>
            <a:r>
              <a:rPr lang="en-US" dirty="0"/>
              <a:t> </a:t>
            </a:r>
            <a:r>
              <a:rPr lang="en-US" dirty="0" err="1"/>
              <a:t>todo</a:t>
            </a:r>
            <a:r>
              <a:rPr lang="en-US" dirty="0"/>
              <a:t> o </a:t>
            </a:r>
            <a:r>
              <a:rPr lang="en-US" dirty="0" err="1"/>
              <a:t>programa</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In the code, the names are everywhere. Variables, Functions, Arguments, Classes and Packages, Directories and Files, Jars, Wars and Ears.</a:t>
            </a: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29</a:t>
            </a:fld>
            <a:endParaRPr lang="pt-BR"/>
          </a:p>
        </p:txBody>
      </p:sp>
    </p:spTree>
    <p:extLst>
      <p:ext uri="{BB962C8B-B14F-4D97-AF65-F5344CB8AC3E}">
        <p14:creationId xmlns:p14="http://schemas.microsoft.com/office/powerpoint/2010/main" val="607441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Para cada elemento diferente temos algumas recomendações específicas.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Para </a:t>
            </a:r>
            <a:r>
              <a:rPr lang="pt-BR" dirty="0" err="1"/>
              <a:t>Structs</a:t>
            </a:r>
            <a:r>
              <a:rPr lang="pt-BR" dirty="0"/>
              <a:t>/Classes usar Substantivos no singular.</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Semelhante para Atributos, ou usar no plural caso seja uma coleção.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Já os métodos representam uma ação, e a primeira palavra deve ser um verbo no infinitivo.</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30</a:t>
            </a:fld>
            <a:endParaRPr lang="pt-BR"/>
          </a:p>
        </p:txBody>
      </p:sp>
    </p:spTree>
    <p:extLst>
      <p:ext uri="{BB962C8B-B14F-4D97-AF65-F5344CB8AC3E}">
        <p14:creationId xmlns:p14="http://schemas.microsoft.com/office/powerpoint/2010/main" val="2424847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É importante escolher nomes significativos dentro do contexto e que sejam efetivamente fáceis de pronunciar, pois isso facilita a comunicação.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Além disso, uma correta padronização facilita encontrá-los dentro do código quando necessário.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Nesses exemplos, temos na esquerda um código não muito bom, e que pode ser melhorado somente alterando os nomes envolvidos.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Também não é recomendado adicionar o tipo na declaração, pois pode gerar inconsistências caso isso seja alterado no futuro.</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31</a:t>
            </a:fld>
            <a:endParaRPr lang="pt-BR"/>
          </a:p>
        </p:txBody>
      </p:sp>
    </p:spTree>
    <p:extLst>
      <p:ext uri="{BB962C8B-B14F-4D97-AF65-F5344CB8AC3E}">
        <p14:creationId xmlns:p14="http://schemas.microsoft.com/office/powerpoint/2010/main" val="2253201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Finalmente, a utilização de constantes é recomendada sempre que necessário, pois centraliza aquele informação e facilita a manutenção e uso.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nome de constantes no código deve ser relacionado ao que aquela variável representa, e não ao valor que ela guarda.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Geralmente, o nome é definido apenas por letras maiúsculas ou colocando a letra K no início. Assim, em qualquer lugar do código que ela for utilizada já sabe-se que é uma constante.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Como exemplo, nós poderíamos declarar uma constante chamada COR DA FONTE, ao invés do valor que está guardado.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Também poderíamos ter uma constante chamada </a:t>
            </a:r>
            <a:r>
              <a:rPr lang="pt-BR" dirty="0" err="1"/>
              <a:t>kDiasDaSemana</a:t>
            </a:r>
            <a:r>
              <a:rPr lang="pt-BR" dirty="0"/>
              <a:t>.</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32</a:t>
            </a:fld>
            <a:endParaRPr lang="pt-BR"/>
          </a:p>
        </p:txBody>
      </p:sp>
    </p:spTree>
    <p:extLst>
      <p:ext uri="{BB962C8B-B14F-4D97-AF65-F5344CB8AC3E}">
        <p14:creationId xmlns:p14="http://schemas.microsoft.com/office/powerpoint/2010/main" val="94101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PT" dirty="0"/>
              <a:t>O estilo de codificação e formatação estabelecem uma base que afeta o código após o desenvolvimento original, por exemplo, durante a manutenção.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A </a:t>
            </a:r>
            <a:r>
              <a:rPr lang="en-US" dirty="0" err="1"/>
              <a:t>formatação</a:t>
            </a:r>
            <a:r>
              <a:rPr lang="en-US" dirty="0"/>
              <a:t> do </a:t>
            </a:r>
            <a:r>
              <a:rPr lang="en-US" dirty="0" err="1"/>
              <a:t>código</a:t>
            </a:r>
            <a:r>
              <a:rPr lang="en-US" dirty="0"/>
              <a:t> </a:t>
            </a:r>
            <a:r>
              <a:rPr lang="en-US" dirty="0" err="1"/>
              <a:t>pode</a:t>
            </a:r>
            <a:r>
              <a:rPr lang="en-US" dirty="0"/>
              <a:t> ser </a:t>
            </a:r>
            <a:r>
              <a:rPr lang="en-US" dirty="0" err="1"/>
              <a:t>dividida</a:t>
            </a:r>
            <a:r>
              <a:rPr lang="en-US" dirty="0"/>
              <a:t> </a:t>
            </a:r>
            <a:r>
              <a:rPr lang="en-US" dirty="0" err="1"/>
              <a:t>em</a:t>
            </a:r>
            <a:r>
              <a:rPr lang="en-US" dirty="0"/>
              <a:t> </a:t>
            </a:r>
            <a:r>
              <a:rPr lang="en-US" dirty="0" err="1"/>
              <a:t>duas</a:t>
            </a:r>
            <a:r>
              <a:rPr lang="en-US" dirty="0"/>
              <a:t> </a:t>
            </a:r>
            <a:r>
              <a:rPr lang="en-US" dirty="0" err="1"/>
              <a:t>catergorias</a:t>
            </a:r>
            <a:r>
              <a:rPr lang="en-US" dirty="0"/>
              <a:t>, a </a:t>
            </a:r>
            <a:r>
              <a:rPr lang="en-US" dirty="0" err="1"/>
              <a:t>formatação</a:t>
            </a:r>
            <a:r>
              <a:rPr lang="en-US" dirty="0"/>
              <a:t> vertical e a horizontal.</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A principal </a:t>
            </a:r>
            <a:r>
              <a:rPr lang="en-US" dirty="0" err="1"/>
              <a:t>ideia</a:t>
            </a:r>
            <a:r>
              <a:rPr lang="en-US" dirty="0"/>
              <a:t> </a:t>
            </a:r>
            <a:r>
              <a:rPr lang="en-US" dirty="0" err="1"/>
              <a:t>na</a:t>
            </a:r>
            <a:r>
              <a:rPr lang="en-US" dirty="0"/>
              <a:t> </a:t>
            </a:r>
            <a:r>
              <a:rPr lang="en-US" dirty="0" err="1"/>
              <a:t>formatação</a:t>
            </a:r>
            <a:r>
              <a:rPr lang="en-US" dirty="0"/>
              <a:t> vertical </a:t>
            </a:r>
            <a:r>
              <a:rPr lang="en-US" dirty="0" err="1"/>
              <a:t>está</a:t>
            </a:r>
            <a:r>
              <a:rPr lang="en-US" dirty="0"/>
              <a:t> </a:t>
            </a:r>
            <a:r>
              <a:rPr lang="en-US" dirty="0" err="1"/>
              <a:t>na</a:t>
            </a:r>
            <a:r>
              <a:rPr lang="en-US" dirty="0"/>
              <a:t> </a:t>
            </a:r>
            <a:r>
              <a:rPr lang="en-US" dirty="0" err="1"/>
              <a:t>organização</a:t>
            </a:r>
            <a:r>
              <a:rPr lang="en-US" dirty="0"/>
              <a:t> das </a:t>
            </a:r>
            <a:r>
              <a:rPr lang="en-US" dirty="0" err="1"/>
              <a:t>informações</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É </a:t>
            </a:r>
            <a:r>
              <a:rPr lang="en-US" dirty="0" err="1"/>
              <a:t>feita</a:t>
            </a:r>
            <a:r>
              <a:rPr lang="en-US" dirty="0"/>
              <a:t> </a:t>
            </a:r>
            <a:r>
              <a:rPr lang="en-US" dirty="0" err="1"/>
              <a:t>uma</a:t>
            </a:r>
            <a:r>
              <a:rPr lang="en-US" dirty="0"/>
              <a:t> analogia com a </a:t>
            </a:r>
            <a:r>
              <a:rPr lang="en-US" dirty="0" err="1"/>
              <a:t>leitura</a:t>
            </a:r>
            <a:r>
              <a:rPr lang="en-US" dirty="0"/>
              <a:t> de um </a:t>
            </a:r>
            <a:r>
              <a:rPr lang="en-US" dirty="0" err="1"/>
              <a:t>artigo</a:t>
            </a:r>
            <a:r>
              <a:rPr lang="en-US" dirty="0"/>
              <a:t> de </a:t>
            </a:r>
            <a:r>
              <a:rPr lang="en-US" dirty="0" err="1"/>
              <a:t>jornal</a:t>
            </a:r>
            <a:r>
              <a:rPr lang="en-US" dirty="0"/>
              <a:t>, que </a:t>
            </a:r>
            <a:r>
              <a:rPr lang="en-US" dirty="0" err="1"/>
              <a:t>ocorre</a:t>
            </a:r>
            <a:r>
              <a:rPr lang="en-US" dirty="0"/>
              <a:t> de </a:t>
            </a:r>
            <a:r>
              <a:rPr lang="en-US" dirty="0" err="1"/>
              <a:t>cima</a:t>
            </a:r>
            <a:r>
              <a:rPr lang="en-US" dirty="0"/>
              <a:t> para </a:t>
            </a:r>
            <a:r>
              <a:rPr lang="en-US" dirty="0" err="1"/>
              <a:t>baixo</a:t>
            </a:r>
            <a:r>
              <a:rPr lang="en-US" dirty="0"/>
              <a:t>, e </a:t>
            </a:r>
            <a:r>
              <a:rPr lang="en-US" dirty="0" err="1"/>
              <a:t>apresenta</a:t>
            </a:r>
            <a:r>
              <a:rPr lang="en-US" dirty="0"/>
              <a:t> </a:t>
            </a:r>
            <a:r>
              <a:rPr lang="en-US" dirty="0" err="1"/>
              <a:t>informações</a:t>
            </a:r>
            <a:r>
              <a:rPr lang="en-US" dirty="0"/>
              <a:t> </a:t>
            </a:r>
            <a:r>
              <a:rPr lang="en-US" dirty="0" err="1"/>
              <a:t>gerais</a:t>
            </a:r>
            <a:r>
              <a:rPr lang="en-US" dirty="0"/>
              <a:t> e </a:t>
            </a:r>
            <a:r>
              <a:rPr lang="en-US" dirty="0" err="1"/>
              <a:t>depois</a:t>
            </a:r>
            <a:r>
              <a:rPr lang="en-US" dirty="0"/>
              <a:t> </a:t>
            </a:r>
            <a:r>
              <a:rPr lang="en-US" dirty="0" err="1"/>
              <a:t>detalhes</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Aqui</a:t>
            </a:r>
            <a:r>
              <a:rPr lang="en-US" dirty="0"/>
              <a:t>, a </a:t>
            </a:r>
            <a:r>
              <a:rPr lang="en-US" dirty="0" err="1"/>
              <a:t>separação</a:t>
            </a:r>
            <a:r>
              <a:rPr lang="en-US" dirty="0"/>
              <a:t> e o </a:t>
            </a:r>
            <a:r>
              <a:rPr lang="en-US" dirty="0" err="1"/>
              <a:t>distanciamento</a:t>
            </a:r>
            <a:r>
              <a:rPr lang="en-US" dirty="0"/>
              <a:t> entre as </a:t>
            </a:r>
            <a:r>
              <a:rPr lang="en-US" dirty="0" err="1"/>
              <a:t>linhas</a:t>
            </a:r>
            <a:r>
              <a:rPr lang="en-US" dirty="0"/>
              <a:t> serve para </a:t>
            </a:r>
            <a:r>
              <a:rPr lang="en-US" dirty="0" err="1"/>
              <a:t>agrupar</a:t>
            </a:r>
            <a:r>
              <a:rPr lang="en-US" dirty="0"/>
              <a:t> </a:t>
            </a:r>
            <a:r>
              <a:rPr lang="en-US" dirty="0" err="1"/>
              <a:t>conceitos</a:t>
            </a:r>
            <a:r>
              <a:rPr lang="en-US" dirty="0"/>
              <a:t> </a:t>
            </a:r>
            <a:r>
              <a:rPr lang="en-US" dirty="0" err="1"/>
              <a:t>iguais</a:t>
            </a:r>
            <a:r>
              <a:rPr lang="en-US" dirty="0"/>
              <a:t> </a:t>
            </a:r>
            <a:r>
              <a:rPr lang="en-US" dirty="0" err="1"/>
              <a:t>ou</a:t>
            </a:r>
            <a:r>
              <a:rPr lang="en-US" dirty="0"/>
              <a:t> </a:t>
            </a:r>
            <a:r>
              <a:rPr lang="en-US" dirty="0" err="1"/>
              <a:t>separar</a:t>
            </a:r>
            <a:r>
              <a:rPr lang="en-US" dirty="0"/>
              <a:t> </a:t>
            </a:r>
            <a:r>
              <a:rPr lang="en-US" dirty="0" err="1"/>
              <a:t>conceitos</a:t>
            </a:r>
            <a:r>
              <a:rPr lang="en-US" dirty="0"/>
              <a:t> </a:t>
            </a:r>
            <a:r>
              <a:rPr lang="en-US" dirty="0" err="1"/>
              <a:t>distintos</a:t>
            </a:r>
            <a:r>
              <a:rPr lang="en-US" dirty="0"/>
              <a:t>.</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Já</a:t>
            </a:r>
            <a:r>
              <a:rPr lang="en-US" dirty="0"/>
              <a:t> a </a:t>
            </a:r>
            <a:r>
              <a:rPr lang="en-US" dirty="0" err="1"/>
              <a:t>formatação</a:t>
            </a:r>
            <a:r>
              <a:rPr lang="en-US" dirty="0"/>
              <a:t> horizontal </a:t>
            </a:r>
            <a:r>
              <a:rPr lang="en-US" dirty="0" err="1"/>
              <a:t>está</a:t>
            </a:r>
            <a:r>
              <a:rPr lang="en-US" dirty="0"/>
              <a:t> </a:t>
            </a:r>
            <a:r>
              <a:rPr lang="en-US" dirty="0" err="1"/>
              <a:t>ligada</a:t>
            </a:r>
            <a:r>
              <a:rPr lang="en-US" dirty="0"/>
              <a:t> </a:t>
            </a:r>
            <a:r>
              <a:rPr lang="en-US" dirty="0" err="1"/>
              <a:t>às</a:t>
            </a:r>
            <a:r>
              <a:rPr lang="en-US" dirty="0"/>
              <a:t> </a:t>
            </a:r>
            <a:r>
              <a:rPr lang="en-US" dirty="0" err="1"/>
              <a:t>informações</a:t>
            </a:r>
            <a:r>
              <a:rPr lang="en-US" dirty="0"/>
              <a:t> </a:t>
            </a:r>
            <a:r>
              <a:rPr lang="en-US" dirty="0" err="1"/>
              <a:t>apresentadas</a:t>
            </a:r>
            <a:r>
              <a:rPr lang="en-US" dirty="0"/>
              <a:t> dentro de </a:t>
            </a:r>
            <a:r>
              <a:rPr lang="en-US" dirty="0" err="1"/>
              <a:t>uma</a:t>
            </a:r>
            <a:r>
              <a:rPr lang="en-US" dirty="0"/>
              <a:t> </a:t>
            </a:r>
            <a:r>
              <a:rPr lang="en-US" dirty="0" err="1"/>
              <a:t>mesma</a:t>
            </a:r>
            <a:r>
              <a:rPr lang="en-US" dirty="0"/>
              <a:t> </a:t>
            </a:r>
            <a:r>
              <a:rPr lang="en-US" dirty="0" err="1"/>
              <a:t>linha</a:t>
            </a:r>
            <a:r>
              <a:rPr lang="en-US" dirty="0"/>
              <a:t> </a:t>
            </a:r>
            <a:r>
              <a:rPr lang="en-US" dirty="0" err="1"/>
              <a:t>ou</a:t>
            </a:r>
            <a:r>
              <a:rPr lang="en-US" dirty="0"/>
              <a:t> </a:t>
            </a:r>
            <a:r>
              <a:rPr lang="en-US" dirty="0" err="1"/>
              <a:t>linhas</a:t>
            </a:r>
            <a:r>
              <a:rPr lang="en-US" dirty="0"/>
              <a:t> </a:t>
            </a:r>
            <a:r>
              <a:rPr lang="en-US" dirty="0" err="1"/>
              <a:t>subsequentes</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A principal </a:t>
            </a:r>
            <a:r>
              <a:rPr lang="en-US" dirty="0" err="1"/>
              <a:t>ideia</a:t>
            </a:r>
            <a:r>
              <a:rPr lang="en-US" dirty="0"/>
              <a:t> </a:t>
            </a:r>
            <a:r>
              <a:rPr lang="en-US" dirty="0" err="1"/>
              <a:t>aqui</a:t>
            </a:r>
            <a:r>
              <a:rPr lang="en-US" dirty="0"/>
              <a:t> é </a:t>
            </a:r>
            <a:r>
              <a:rPr lang="en-US" dirty="0" err="1"/>
              <a:t>apresentar</a:t>
            </a:r>
            <a:r>
              <a:rPr lang="en-US" dirty="0"/>
              <a:t> </a:t>
            </a:r>
            <a:r>
              <a:rPr lang="en-US" dirty="0" err="1"/>
              <a:t>poucas</a:t>
            </a:r>
            <a:r>
              <a:rPr lang="en-US" dirty="0"/>
              <a:t> </a:t>
            </a:r>
            <a:r>
              <a:rPr lang="en-US" dirty="0" err="1"/>
              <a:t>informações</a:t>
            </a:r>
            <a:r>
              <a:rPr lang="en-US" dirty="0"/>
              <a:t>, </a:t>
            </a:r>
            <a:r>
              <a:rPr lang="en-US" dirty="0" err="1"/>
              <a:t>ou</a:t>
            </a:r>
            <a:r>
              <a:rPr lang="en-US" dirty="0"/>
              <a:t> </a:t>
            </a:r>
            <a:r>
              <a:rPr lang="en-US" dirty="0" err="1"/>
              <a:t>seja</a:t>
            </a:r>
            <a:r>
              <a:rPr lang="en-US" dirty="0"/>
              <a:t>, </a:t>
            </a:r>
            <a:r>
              <a:rPr lang="en-US" dirty="0" err="1"/>
              <a:t>linhas</a:t>
            </a:r>
            <a:r>
              <a:rPr lang="en-US" dirty="0"/>
              <a:t> </a:t>
            </a:r>
            <a:r>
              <a:rPr lang="en-US" dirty="0" err="1"/>
              <a:t>curtas</a:t>
            </a:r>
            <a:r>
              <a:rPr lang="en-US" dirty="0"/>
              <a:t>.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Além</a:t>
            </a:r>
            <a:r>
              <a:rPr lang="en-US" dirty="0"/>
              <a:t> de </a:t>
            </a:r>
            <a:r>
              <a:rPr lang="en-US" dirty="0" err="1"/>
              <a:t>também</a:t>
            </a:r>
            <a:r>
              <a:rPr lang="en-US" dirty="0"/>
              <a:t> se </a:t>
            </a:r>
            <a:r>
              <a:rPr lang="en-US" dirty="0" err="1"/>
              <a:t>usar</a:t>
            </a:r>
            <a:r>
              <a:rPr lang="en-US" dirty="0"/>
              <a:t> </a:t>
            </a:r>
            <a:r>
              <a:rPr lang="en-US" dirty="0" err="1"/>
              <a:t>espaços</a:t>
            </a:r>
            <a:r>
              <a:rPr lang="en-US" dirty="0"/>
              <a:t> </a:t>
            </a:r>
            <a:r>
              <a:rPr lang="en-US" dirty="0" err="1"/>
              <a:t>em</a:t>
            </a:r>
            <a:r>
              <a:rPr lang="en-US" dirty="0"/>
              <a:t> </a:t>
            </a:r>
            <a:r>
              <a:rPr lang="en-US" dirty="0" err="1"/>
              <a:t>branco</a:t>
            </a:r>
            <a:r>
              <a:rPr lang="en-US" dirty="0"/>
              <a:t> para </a:t>
            </a:r>
            <a:r>
              <a:rPr lang="en-US" dirty="0" err="1"/>
              <a:t>associar</a:t>
            </a:r>
            <a:r>
              <a:rPr lang="en-US" dirty="0"/>
              <a:t> </a:t>
            </a:r>
            <a:r>
              <a:rPr lang="en-US" dirty="0" err="1"/>
              <a:t>coisas</a:t>
            </a:r>
            <a:r>
              <a:rPr lang="en-US" dirty="0"/>
              <a:t> </a:t>
            </a:r>
            <a:r>
              <a:rPr lang="en-US" dirty="0" err="1"/>
              <a:t>relacionadas</a:t>
            </a:r>
            <a:r>
              <a:rPr lang="en-US" dirty="0"/>
              <a:t>, </a:t>
            </a:r>
            <a:r>
              <a:rPr lang="en-US" dirty="0" err="1"/>
              <a:t>algo</a:t>
            </a:r>
            <a:r>
              <a:rPr lang="en-US" dirty="0"/>
              <a:t> </a:t>
            </a:r>
            <a:r>
              <a:rPr lang="en-US" dirty="0" err="1"/>
              <a:t>bem</a:t>
            </a:r>
            <a:r>
              <a:rPr lang="en-US" dirty="0"/>
              <a:t> simples de se </a:t>
            </a:r>
            <a:r>
              <a:rPr lang="en-US" dirty="0" err="1"/>
              <a:t>observar</a:t>
            </a:r>
            <a:r>
              <a:rPr lang="en-US" dirty="0"/>
              <a:t> </a:t>
            </a:r>
            <a:r>
              <a:rPr lang="en-US" dirty="0" err="1"/>
              <a:t>na</a:t>
            </a:r>
            <a:r>
              <a:rPr lang="en-US" dirty="0"/>
              <a:t> </a:t>
            </a:r>
            <a:r>
              <a:rPr lang="en-US" dirty="0" err="1"/>
              <a:t>Indentação</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The coding style and readability set precedents that continue to affect maintainability and extensibility long after the original code has been changed beyond recognition.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Your style and discipline survives, even though your code does not.</a:t>
            </a: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33</a:t>
            </a:fld>
            <a:endParaRPr lang="pt-BR"/>
          </a:p>
        </p:txBody>
      </p:sp>
    </p:spTree>
    <p:extLst>
      <p:ext uri="{BB962C8B-B14F-4D97-AF65-F5344CB8AC3E}">
        <p14:creationId xmlns:p14="http://schemas.microsoft.com/office/powerpoint/2010/main" val="2005597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Outra coisa que gostaria de destacar é a questão da </a:t>
            </a:r>
            <a:r>
              <a:rPr lang="pt-BR" dirty="0" err="1"/>
              <a:t>indentação</a:t>
            </a:r>
            <a:r>
              <a:rPr lang="pt-BR"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 correta </a:t>
            </a:r>
            <a:r>
              <a:rPr lang="pt-BR" dirty="0" err="1"/>
              <a:t>indentação</a:t>
            </a:r>
            <a:r>
              <a:rPr lang="pt-BR" dirty="0"/>
              <a:t> realça a estrutura lógica e torna o código bem mais legível.</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De maneira semelhante às dicas anteriores, é importante definir um padrão e se ater à ele em todo o código.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As principais recomendações geralmente são utilizar espaços no lugar no </a:t>
            </a:r>
            <a:r>
              <a:rPr lang="pt-BR" dirty="0" err="1"/>
              <a:t>Tab</a:t>
            </a:r>
            <a:r>
              <a:rPr lang="pt-BR" dirty="0"/>
              <a:t>, e cada nível de </a:t>
            </a:r>
            <a:r>
              <a:rPr lang="pt-BR" dirty="0" err="1"/>
              <a:t>indentação</a:t>
            </a:r>
            <a:r>
              <a:rPr lang="pt-BR" dirty="0"/>
              <a:t> ter 4 espaços. </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34</a:t>
            </a:fld>
            <a:endParaRPr lang="pt-BR"/>
          </a:p>
        </p:txBody>
      </p:sp>
    </p:spTree>
    <p:extLst>
      <p:ext uri="{BB962C8B-B14F-4D97-AF65-F5344CB8AC3E}">
        <p14:creationId xmlns:p14="http://schemas.microsoft.com/office/powerpoint/2010/main" val="378219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Para alcançar um código de qualidade nós vamos nos basear em regras e convenções já bem estabelecidas.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Elas apresentam dicas relacionadas à nomenclatura, formatação, entre outros itens.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 outro tópico que abordaremos em outra aula é associada ao pensamento de longo prazo.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Ou seja, um código de qualidade também irá demandar um bom planejamento antes de efetivamente se iniciar a implementação.</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35</a:t>
            </a:fld>
            <a:endParaRPr lang="pt-BR"/>
          </a:p>
        </p:txBody>
      </p:sp>
    </p:spTree>
    <p:extLst>
      <p:ext uri="{BB962C8B-B14F-4D97-AF65-F5344CB8AC3E}">
        <p14:creationId xmlns:p14="http://schemas.microsoft.com/office/powerpoint/2010/main" val="1165709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dirty="0">
                <a:latin typeface="Arial" panose="020B0604020202020204" pitchFamily="34" charset="0"/>
                <a:cs typeface="Arial" panose="020B0604020202020204" pitchFamily="34" charset="0"/>
              </a:rPr>
              <a:t>Para isso existem os chamados guias de estilo, que são documentos que apresentam diversas regras de formatação.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dirty="0">
                <a:latin typeface="Arial" panose="020B0604020202020204" pitchFamily="34" charset="0"/>
                <a:cs typeface="Arial" panose="020B0604020202020204" pitchFamily="34" charset="0"/>
              </a:rPr>
              <a:t>Estou colocando aqui dois exemplos de guias bem tradicionais para vocês olharem melhor depois.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dirty="0">
                <a:latin typeface="Arial" panose="020B0604020202020204" pitchFamily="34" charset="0"/>
                <a:cs typeface="Arial" panose="020B0604020202020204" pitchFamily="34" charset="0"/>
              </a:rPr>
              <a:t>É claro que uma empresa também pode ter o seu próprio guia de estilo para atender às suas necessidades em particular.</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dirty="0">
                <a:latin typeface="Arial" panose="020B0604020202020204" pitchFamily="34" charset="0"/>
                <a:cs typeface="Arial" panose="020B0604020202020204" pitchFamily="34" charset="0"/>
              </a:rPr>
              <a:t>Destaco um trecho que fala por exemplo do tamanho da linha, onde a recomendação é no máximo 80 caracteres.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dirty="0">
                <a:latin typeface="Arial" panose="020B0604020202020204" pitchFamily="34" charset="0"/>
                <a:cs typeface="Arial" panose="020B0604020202020204" pitchFamily="34" charset="0"/>
              </a:rPr>
              <a:t>Mas também é possível ver que as próprias regras também vão apresentar algumas exceções.</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36</a:t>
            </a:fld>
            <a:endParaRPr lang="pt-BR"/>
          </a:p>
        </p:txBody>
      </p:sp>
    </p:spTree>
    <p:extLst>
      <p:ext uri="{BB962C8B-B14F-4D97-AF65-F5344CB8AC3E}">
        <p14:creationId xmlns:p14="http://schemas.microsoft.com/office/powerpoint/2010/main" val="56480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dirty="0">
                <a:latin typeface="Arial" panose="020B0604020202020204" pitchFamily="34" charset="0"/>
                <a:cs typeface="Arial" panose="020B0604020202020204" pitchFamily="34" charset="0"/>
              </a:rPr>
              <a:t>Aqui temos um outro exemplo associado à declaração de condicionais.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dirty="0">
                <a:latin typeface="Arial" panose="020B0604020202020204" pitchFamily="34" charset="0"/>
                <a:cs typeface="Arial" panose="020B0604020202020204" pitchFamily="34" charset="0"/>
              </a:rPr>
              <a:t>É destacado até alguns maus exemplos de espaçamento entre o IF e o PARENTESES.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dirty="0">
                <a:latin typeface="Arial" panose="020B0604020202020204" pitchFamily="34" charset="0"/>
                <a:cs typeface="Arial" panose="020B0604020202020204" pitchFamily="34" charset="0"/>
              </a:rPr>
              <a:t>Ou seja, apesar de parecer algo muito pequeno, se cada pessoa seguir o gosto pessoal o impacto no todo pode ser grande.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37</a:t>
            </a:fld>
            <a:endParaRPr lang="pt-BR"/>
          </a:p>
        </p:txBody>
      </p:sp>
    </p:spTree>
    <p:extLst>
      <p:ext uri="{BB962C8B-B14F-4D97-AF65-F5344CB8AC3E}">
        <p14:creationId xmlns:p14="http://schemas.microsoft.com/office/powerpoint/2010/main" val="3407815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Métodos são criados para decompor um conceito maior em uma série de passos no próximo nível de abstração.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Devemos ter métodos pequenos e com poucos argumentos sendo passados como parâmetros.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Isso facilita a etapa de testes e também uma possível manutenção futura.</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Mais conceitualmente, cada método deve ser realizar uma única funcionalidade</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Quanto mais responsabilidades um método tem, mais complexo ele vai ficando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Um método muito grande pode ser quebrado em métodos menores, e iremos estudar um pouco mais sobre isso na aula de </a:t>
            </a:r>
            <a:r>
              <a:rPr lang="pt-BR" dirty="0" err="1"/>
              <a:t>Refatoração</a:t>
            </a:r>
            <a:r>
              <a:rPr lang="pt-BR" dirty="0"/>
              <a:t>.</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Qual o motivo de criamos métodos?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Métodos são criados para decompor um conceito maior em uma série de passos no próximo nível de abstração.</a:t>
            </a: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lang="pt-BR" dirty="0"/>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Como saber se um método está fazendo uma só coisa?</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Uma forma é saber se o código está diretamente no nível logo abaixo do nível do nome do método.</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38</a:t>
            </a:fld>
            <a:endParaRPr lang="pt-BR"/>
          </a:p>
        </p:txBody>
      </p:sp>
    </p:spTree>
    <p:extLst>
      <p:ext uri="{BB962C8B-B14F-4D97-AF65-F5344CB8AC3E}">
        <p14:creationId xmlns:p14="http://schemas.microsoft.com/office/powerpoint/2010/main" val="1074768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Esse é um tópico muito importante, uma vez que o código está presente em quase todo o ciclo de desenvolvimento.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Dessa forma, é importante focar na escrita de um código que seja fácil de trabalhar com ele, mesmo que isso demande mais tempo e trabalho.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Assim, existem diversas recomendações de boas práticas que devem ser seguidas visando a melhoria da qualidade do código.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Reforçando que não necessariamente um código de funciona é sinônimo de um bom código</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21</a:t>
            </a:fld>
            <a:endParaRPr lang="pt-BR"/>
          </a:p>
        </p:txBody>
      </p:sp>
    </p:spTree>
    <p:extLst>
      <p:ext uri="{BB962C8B-B14F-4D97-AF65-F5344CB8AC3E}">
        <p14:creationId xmlns:p14="http://schemas.microsoft.com/office/powerpoint/2010/main" val="1074768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Lembrando da analogia do artigo de jornal, nosso código geralmente é feito para ser lido de cima para baixo.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 os diferentes nomes, ou seja substantivos e verbos, devem facilitar a leitura dessa narrativa.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Além disso, pensando na distância vertical, métodos relacionados devem estar próximos.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Sendo que, mais no topo teremos métodos mais gerais, e passos mais específicos desses métodos são declarados em outros métodos na sequência.</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39</a:t>
            </a:fld>
            <a:endParaRPr lang="pt-BR"/>
          </a:p>
        </p:txBody>
      </p:sp>
    </p:spTree>
    <p:extLst>
      <p:ext uri="{BB962C8B-B14F-4D97-AF65-F5344CB8AC3E}">
        <p14:creationId xmlns:p14="http://schemas.microsoft.com/office/powerpoint/2010/main" val="1074768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Vamos</a:t>
            </a:r>
            <a:r>
              <a:rPr lang="en-US" dirty="0"/>
              <a:t> </a:t>
            </a:r>
            <a:r>
              <a:rPr lang="en-US" dirty="0" err="1"/>
              <a:t>analisar</a:t>
            </a:r>
            <a:r>
              <a:rPr lang="en-US" dirty="0"/>
              <a:t> um </a:t>
            </a:r>
            <a:r>
              <a:rPr lang="en-US" dirty="0" err="1"/>
              <a:t>exemplo</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Esse</a:t>
            </a:r>
            <a:r>
              <a:rPr lang="en-US" dirty="0"/>
              <a:t> </a:t>
            </a:r>
            <a:r>
              <a:rPr lang="en-US" dirty="0" err="1"/>
              <a:t>método</a:t>
            </a:r>
            <a:r>
              <a:rPr lang="en-US" dirty="0"/>
              <a:t> é </a:t>
            </a:r>
            <a:r>
              <a:rPr lang="en-US" dirty="0" err="1"/>
              <a:t>complexo</a:t>
            </a:r>
            <a:r>
              <a:rPr lang="en-US" dirty="0"/>
              <a:t>? </a:t>
            </a:r>
            <a:r>
              <a:rPr lang="en-US" dirty="0">
                <a:sym typeface="Wingdings" panose="05000000000000000000" pitchFamily="2" charset="2"/>
              </a:rPr>
              <a:t> </a:t>
            </a:r>
            <a:r>
              <a:rPr lang="en-US" dirty="0" err="1">
                <a:sym typeface="Wingdings" panose="05000000000000000000" pitchFamily="2" charset="2"/>
              </a:rPr>
              <a:t>Parece</a:t>
            </a:r>
            <a:r>
              <a:rPr lang="en-US" dirty="0">
                <a:sym typeface="Wingdings" panose="05000000000000000000" pitchFamily="2" charset="2"/>
              </a:rPr>
              <a:t> que </a:t>
            </a:r>
            <a:r>
              <a:rPr lang="en-US" dirty="0" err="1">
                <a:sym typeface="Wingdings" panose="05000000000000000000" pitchFamily="2" charset="2"/>
              </a:rPr>
              <a:t>não</a:t>
            </a:r>
            <a:r>
              <a:rPr lang="en-US" dirty="0">
                <a:sym typeface="Wingdings" panose="05000000000000000000" pitchFamily="2" charset="2"/>
              </a:rPr>
              <a:t>, pois </a:t>
            </a:r>
            <a:r>
              <a:rPr lang="en-US" dirty="0" err="1">
                <a:sym typeface="Wingdings" panose="05000000000000000000" pitchFamily="2" charset="2"/>
              </a:rPr>
              <a:t>basicamente</a:t>
            </a:r>
            <a:r>
              <a:rPr lang="en-US" dirty="0">
                <a:sym typeface="Wingdings" panose="05000000000000000000" pitchFamily="2" charset="2"/>
              </a:rPr>
              <a:t> </a:t>
            </a:r>
            <a:r>
              <a:rPr lang="en-US" dirty="0" err="1">
                <a:sym typeface="Wingdings" panose="05000000000000000000" pitchFamily="2" charset="2"/>
              </a:rPr>
              <a:t>temos</a:t>
            </a:r>
            <a:r>
              <a:rPr lang="en-US" dirty="0">
                <a:sym typeface="Wingdings" panose="05000000000000000000" pitchFamily="2" charset="2"/>
              </a:rPr>
              <a:t> </a:t>
            </a:r>
            <a:r>
              <a:rPr lang="en-US" dirty="0" err="1">
                <a:sym typeface="Wingdings" panose="05000000000000000000" pitchFamily="2" charset="2"/>
              </a:rPr>
              <a:t>poucas</a:t>
            </a:r>
            <a:r>
              <a:rPr lang="en-US" dirty="0">
                <a:sym typeface="Wingdings" panose="05000000000000000000" pitchFamily="2" charset="2"/>
              </a:rPr>
              <a:t> </a:t>
            </a:r>
            <a:r>
              <a:rPr lang="en-US" dirty="0" err="1">
                <a:sym typeface="Wingdings" panose="05000000000000000000" pitchFamily="2" charset="2"/>
              </a:rPr>
              <a:t>variáveis</a:t>
            </a:r>
            <a:r>
              <a:rPr lang="en-US" dirty="0">
                <a:sym typeface="Wingdings" panose="05000000000000000000" pitchFamily="2" charset="2"/>
              </a:rPr>
              <a:t>, um </a:t>
            </a:r>
            <a:r>
              <a:rPr lang="en-US" dirty="0" err="1">
                <a:sym typeface="Wingdings" panose="05000000000000000000" pitchFamily="2" charset="2"/>
              </a:rPr>
              <a:t>laço</a:t>
            </a:r>
            <a:r>
              <a:rPr lang="en-US" dirty="0">
                <a:sym typeface="Wingdings" panose="05000000000000000000" pitchFamily="2" charset="2"/>
              </a:rPr>
              <a:t> e um </a:t>
            </a:r>
            <a:r>
              <a:rPr lang="en-US" dirty="0" err="1">
                <a:sym typeface="Wingdings" panose="05000000000000000000" pitchFamily="2" charset="2"/>
              </a:rPr>
              <a:t>condicional</a:t>
            </a:r>
            <a:r>
              <a:rPr lang="en-US" dirty="0">
                <a:sym typeface="Wingdings" panose="05000000000000000000" pitchFamily="2" charset="2"/>
              </a:rPr>
              <a: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Além</a:t>
            </a:r>
            <a:r>
              <a:rPr lang="en-US" dirty="0"/>
              <a:t> </a:t>
            </a:r>
            <a:r>
              <a:rPr lang="en-US" dirty="0" err="1"/>
              <a:t>disso</a:t>
            </a:r>
            <a:r>
              <a:rPr lang="en-US" dirty="0"/>
              <a:t>, de </a:t>
            </a:r>
            <a:r>
              <a:rPr lang="en-US" dirty="0" err="1"/>
              <a:t>maneira</a:t>
            </a:r>
            <a:r>
              <a:rPr lang="en-US" dirty="0"/>
              <a:t> </a:t>
            </a:r>
            <a:r>
              <a:rPr lang="en-US" dirty="0" err="1"/>
              <a:t>geral</a:t>
            </a:r>
            <a:r>
              <a:rPr lang="en-US" dirty="0"/>
              <a:t>, a </a:t>
            </a:r>
            <a:r>
              <a:rPr lang="en-US" dirty="0" err="1"/>
              <a:t>formatação</a:t>
            </a:r>
            <a:r>
              <a:rPr lang="en-US" dirty="0"/>
              <a:t> </a:t>
            </a:r>
            <a:r>
              <a:rPr lang="en-US" dirty="0" err="1"/>
              <a:t>está</a:t>
            </a:r>
            <a:r>
              <a:rPr lang="en-US" dirty="0"/>
              <a:t> ok, com boa </a:t>
            </a:r>
            <a:r>
              <a:rPr lang="en-US" dirty="0" err="1"/>
              <a:t>indentação</a:t>
            </a:r>
            <a:r>
              <a:rPr lang="en-US" dirty="0"/>
              <a:t> e </a:t>
            </a:r>
            <a:r>
              <a:rPr lang="en-US" dirty="0" err="1"/>
              <a:t>espaçamento</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Mas </a:t>
            </a:r>
            <a:r>
              <a:rPr lang="en-US" dirty="0" err="1"/>
              <a:t>você</a:t>
            </a:r>
            <a:r>
              <a:rPr lang="en-US" dirty="0"/>
              <a:t> </a:t>
            </a:r>
            <a:r>
              <a:rPr lang="en-US" dirty="0" err="1"/>
              <a:t>consegue</a:t>
            </a:r>
            <a:r>
              <a:rPr lang="en-US" dirty="0"/>
              <a:t> </a:t>
            </a:r>
            <a:r>
              <a:rPr lang="en-US" dirty="0" err="1"/>
              <a:t>falar</a:t>
            </a:r>
            <a:r>
              <a:rPr lang="en-US" dirty="0"/>
              <a:t> o que o </a:t>
            </a:r>
            <a:r>
              <a:rPr lang="en-US" dirty="0" err="1"/>
              <a:t>método</a:t>
            </a:r>
            <a:r>
              <a:rPr lang="en-US" dirty="0"/>
              <a:t> </a:t>
            </a:r>
            <a:r>
              <a:rPr lang="en-US" dirty="0" err="1"/>
              <a:t>faz</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Why is it hard to tell what this code is doing? There are no complex expressions. Spacing and indentation are reasonable. There are only three variables and two constants mentioned. There aren’t even any fancy classes or polymorphic methods, just a list of arrays (or so it seems).</a:t>
            </a: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40</a:t>
            </a:fld>
            <a:endParaRPr lang="pt-BR"/>
          </a:p>
        </p:txBody>
      </p:sp>
    </p:spTree>
    <p:extLst>
      <p:ext uri="{BB962C8B-B14F-4D97-AF65-F5344CB8AC3E}">
        <p14:creationId xmlns:p14="http://schemas.microsoft.com/office/powerpoint/2010/main" val="1123245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Por que é tão difícil dizer o que o código faz?</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Aqui aparece um conceito importante, ou seja, o problema não é a simplicidade do código mas efetivamente o que está implícito.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PT" dirty="0"/>
              <a:t>O código exige que saibamos as respostas para várias perguntas</a:t>
            </a:r>
            <a:r>
              <a:rPr lang="en-US" dirty="0"/>
              <a:t>, mas que </a:t>
            </a:r>
            <a:r>
              <a:rPr lang="en-US" dirty="0" err="1"/>
              <a:t>não</a:t>
            </a:r>
            <a:r>
              <a:rPr lang="en-US" dirty="0"/>
              <a:t> </a:t>
            </a:r>
            <a:r>
              <a:rPr lang="en-US" dirty="0" err="1"/>
              <a:t>são</a:t>
            </a:r>
            <a:r>
              <a:rPr lang="en-US" dirty="0"/>
              <a:t> </a:t>
            </a:r>
            <a:r>
              <a:rPr lang="en-US" dirty="0" err="1"/>
              <a:t>respondidas</a:t>
            </a:r>
            <a:r>
              <a:rPr lang="en-US" dirty="0"/>
              <a:t> </a:t>
            </a:r>
            <a:r>
              <a:rPr lang="en-US" dirty="0" err="1"/>
              <a:t>pelo</a:t>
            </a:r>
            <a:r>
              <a:rPr lang="en-US" dirty="0"/>
              <a:t> </a:t>
            </a:r>
            <a:r>
              <a:rPr lang="en-US" dirty="0" err="1"/>
              <a:t>próprio</a:t>
            </a:r>
            <a:r>
              <a:rPr lang="en-US" dirty="0"/>
              <a:t> </a:t>
            </a:r>
            <a:r>
              <a:rPr lang="en-US" dirty="0" err="1"/>
              <a:t>código</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O que </a:t>
            </a:r>
            <a:r>
              <a:rPr lang="en-US" dirty="0" err="1"/>
              <a:t>temos</a:t>
            </a:r>
            <a:r>
              <a:rPr lang="en-US" dirty="0"/>
              <a:t> </a:t>
            </a:r>
            <a:r>
              <a:rPr lang="en-US" dirty="0" err="1"/>
              <a:t>em</a:t>
            </a:r>
            <a:r>
              <a:rPr lang="en-US" dirty="0"/>
              <a:t> lista1? O que é o item zero? Por que </a:t>
            </a:r>
            <a:r>
              <a:rPr lang="en-US" dirty="0" err="1"/>
              <a:t>comparar</a:t>
            </a:r>
            <a:r>
              <a:rPr lang="en-US" dirty="0"/>
              <a:t> com o valor </a:t>
            </a:r>
            <a:r>
              <a:rPr lang="en-US" dirty="0" err="1"/>
              <a:t>quatro</a:t>
            </a:r>
            <a:r>
              <a:rPr lang="en-US" dirty="0"/>
              <a:t>? Qual a </a:t>
            </a:r>
            <a:r>
              <a:rPr lang="en-US" dirty="0" err="1"/>
              <a:t>diferença</a:t>
            </a:r>
            <a:r>
              <a:rPr lang="en-US" dirty="0"/>
              <a:t> da lista1 e da lista2 que </a:t>
            </a:r>
            <a:r>
              <a:rPr lang="en-US" dirty="0" err="1"/>
              <a:t>está</a:t>
            </a:r>
            <a:r>
              <a:rPr lang="en-US" dirty="0"/>
              <a:t> </a:t>
            </a:r>
            <a:r>
              <a:rPr lang="en-US" dirty="0" err="1"/>
              <a:t>sendo</a:t>
            </a:r>
            <a:r>
              <a:rPr lang="en-US" dirty="0"/>
              <a:t> </a:t>
            </a:r>
            <a:r>
              <a:rPr lang="en-US" dirty="0" err="1"/>
              <a:t>retornada</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The problem isn’t the simplicity of the code but the </a:t>
            </a:r>
            <a:r>
              <a:rPr lang="en-US" dirty="0" err="1"/>
              <a:t>implicity</a:t>
            </a:r>
            <a:r>
              <a:rPr lang="en-US" dirty="0"/>
              <a:t> of the code (to coin a phrase): the degree to which the context is not explicit in the code itself. The code implicitly requires that we know the answers to questions such as:</a:t>
            </a: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41</a:t>
            </a:fld>
            <a:endParaRPr lang="pt-BR"/>
          </a:p>
        </p:txBody>
      </p:sp>
    </p:spTree>
    <p:extLst>
      <p:ext uri="{BB962C8B-B14F-4D97-AF65-F5344CB8AC3E}">
        <p14:creationId xmlns:p14="http://schemas.microsoft.com/office/powerpoint/2010/main" val="87952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Por isso, é importante sempre formatar o código pensando no contexto em que ele está inserido.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Isso irá ajudar a um possível leitor do código a ter um conhecimento prévio para entender algumas coisas.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Em nosso exemplo, digamos que estamos trabalhando com uma implementação para um jogo de campo minado.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Nós tem o tabuleiro, definido na lista1.</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Cada célula tem um vetor com várias informações.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 se a posição 0 tiver o valor 4 significa que está marcada com uma bandeira.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Essas informações ajudam? Bastante, certo?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Você consegue imaginar possíveis formas de melhorar o código anterior? Pause o vídeo e tente propor algumas mudanças.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42</a:t>
            </a:fld>
            <a:endParaRPr lang="pt-BR"/>
          </a:p>
        </p:txBody>
      </p:sp>
    </p:spTree>
    <p:extLst>
      <p:ext uri="{BB962C8B-B14F-4D97-AF65-F5344CB8AC3E}">
        <p14:creationId xmlns:p14="http://schemas.microsoft.com/office/powerpoint/2010/main" val="678354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8FFF4-005C-3195-4FEB-386EAAA62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026B7-B8E5-5A82-9E9C-FE94F790BC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C7C8108-D287-4BEF-54C2-9762A5ADC06C}"/>
              </a:ext>
            </a:extLst>
          </p:cNvPr>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De novo, a versão difícil de entender</a:t>
            </a:r>
          </a:p>
        </p:txBody>
      </p:sp>
      <p:sp>
        <p:nvSpPr>
          <p:cNvPr id="4" name="Date Placeholder 3">
            <a:extLst>
              <a:ext uri="{FF2B5EF4-FFF2-40B4-BE49-F238E27FC236}">
                <a16:creationId xmlns:a16="http://schemas.microsoft.com/office/drawing/2014/main" id="{86DDC760-6637-BC1D-E2E2-EED6707091E6}"/>
              </a:ext>
            </a:extLst>
          </p:cNvPr>
          <p:cNvSpPr>
            <a:spLocks noGrp="1"/>
          </p:cNvSpPr>
          <p:nvPr>
            <p:ph type="dt" idx="10"/>
          </p:nvPr>
        </p:nvSpPr>
        <p:spPr/>
        <p:txBody>
          <a:bodyPr/>
          <a:lstStyle/>
          <a:p>
            <a:endParaRPr lang="pt-BR"/>
          </a:p>
        </p:txBody>
      </p:sp>
      <p:sp>
        <p:nvSpPr>
          <p:cNvPr id="5" name="Slide Number Placeholder 4">
            <a:extLst>
              <a:ext uri="{FF2B5EF4-FFF2-40B4-BE49-F238E27FC236}">
                <a16:creationId xmlns:a16="http://schemas.microsoft.com/office/drawing/2014/main" id="{FE3287CE-B3D1-5AE3-DAC3-97A81D711306}"/>
              </a:ext>
            </a:extLst>
          </p:cNvPr>
          <p:cNvSpPr>
            <a:spLocks noGrp="1"/>
          </p:cNvSpPr>
          <p:nvPr>
            <p:ph type="sldNum" sz="quarter" idx="11"/>
          </p:nvPr>
        </p:nvSpPr>
        <p:spPr/>
        <p:txBody>
          <a:bodyPr/>
          <a:lstStyle/>
          <a:p>
            <a:fld id="{B7A9CD22-5AFA-4ABA-ACFA-4DBDC4FE6928}" type="slidenum">
              <a:rPr lang="pt-BR" smtClean="0"/>
              <a:t>43</a:t>
            </a:fld>
            <a:endParaRPr lang="pt-BR"/>
          </a:p>
        </p:txBody>
      </p:sp>
    </p:spTree>
    <p:extLst>
      <p:ext uri="{BB962C8B-B14F-4D97-AF65-F5344CB8AC3E}">
        <p14:creationId xmlns:p14="http://schemas.microsoft.com/office/powerpoint/2010/main" val="21006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Aqui temos uma sugestão de melhoria do código anterior.</a:t>
            </a:r>
          </a:p>
          <a:p>
            <a:pPr marL="171450" indent="-171450">
              <a:buFont typeface="Arial" panose="020B0604020202020204" pitchFamily="34" charset="0"/>
              <a:buChar char="•"/>
            </a:pPr>
            <a:endParaRPr lang="pt-B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Passamos a usar constantes para os chamados números mágicos definidos anteriormente, ou seja, números que aparecem no código sem nenhuma explicação.</a:t>
            </a:r>
          </a:p>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Também alteramos os nomes de todos os elementos envolvidos.</a:t>
            </a:r>
          </a:p>
          <a:p>
            <a:pPr marL="171450" indent="-171450">
              <a:buFont typeface="Arial" panose="020B0604020202020204" pitchFamily="34" charset="0"/>
              <a:buChar char="•"/>
            </a:pPr>
            <a:endParaRPr lang="pt-B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Certamente esse código é bem melhor que o anterior.</a:t>
            </a:r>
          </a:p>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Mas será que ainda seria possível melhorar?</a:t>
            </a:r>
          </a:p>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Analisando mais a fundo, o que o vetor de inteiros representa? Não é uma </a:t>
            </a:r>
            <a:r>
              <a:rPr lang="pt-BR" sz="1200" b="0" i="0" u="none" strike="noStrike" kern="1200" baseline="0" dirty="0" err="1">
                <a:solidFill>
                  <a:schemeClr val="tx1"/>
                </a:solidFill>
                <a:latin typeface="+mn-lt"/>
                <a:ea typeface="+mn-ea"/>
                <a:cs typeface="+mn-cs"/>
              </a:rPr>
              <a:t>Celula</a:t>
            </a:r>
            <a:r>
              <a:rPr lang="pt-BR" sz="1200" b="0" i="0" u="none" strike="noStrike" kern="1200" baseline="0" dirty="0">
                <a:solidFill>
                  <a:schemeClr val="tx1"/>
                </a:solidFill>
                <a:latin typeface="+mn-lt"/>
                <a:ea typeface="+mn-ea"/>
                <a:cs typeface="+mn-cs"/>
              </a:rPr>
              <a:t> no tabuleiro?</a:t>
            </a:r>
          </a:p>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Logo, poderíamos criar um TAD para representar a célula!</a:t>
            </a:r>
          </a:p>
          <a:p>
            <a:pPr marL="171450" indent="-171450">
              <a:buFont typeface="Arial" panose="020B0604020202020204" pitchFamily="34" charset="0"/>
              <a:buChar char="•"/>
            </a:pPr>
            <a:endParaRPr lang="pt-B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pt-B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Código limpo!</a:t>
            </a:r>
          </a:p>
          <a:p>
            <a:pPr marL="171450" indent="-171450">
              <a:buFont typeface="Arial" panose="020B0604020202020204" pitchFamily="34" charset="0"/>
              <a:buChar char="•"/>
            </a:pPr>
            <a:endParaRPr lang="pt-B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E se a célula ao invés de ser um vetor de inteiros, fosse uma célula propriamente dita?</a:t>
            </a:r>
          </a:p>
          <a:p>
            <a:pPr marL="171450" indent="-171450">
              <a:buFont typeface="Arial" panose="020B0604020202020204" pitchFamily="34" charset="0"/>
              <a:buChar cha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44</a:t>
            </a:fld>
            <a:endParaRPr lang="pt-BR"/>
          </a:p>
        </p:txBody>
      </p:sp>
    </p:spTree>
    <p:extLst>
      <p:ext uri="{BB962C8B-B14F-4D97-AF65-F5344CB8AC3E}">
        <p14:creationId xmlns:p14="http://schemas.microsoft.com/office/powerpoint/2010/main" val="1440285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Podemos ver que nosso código ficou ainda mais limpo.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Ao ter um TAD, podemos inclusive ter funções próprias do tipo, como </a:t>
            </a:r>
            <a:r>
              <a:rPr lang="pt-BR" dirty="0" err="1"/>
              <a:t>estarMarcada</a:t>
            </a:r>
            <a:r>
              <a:rPr lang="pt-BR" dirty="0"/>
              <a:t>(), o que ajuda muito também.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Mas também podemos considerar outros aspectos do código, por exemplo, associados à eficiência.</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argumento está sendo passado por </a:t>
            </a:r>
            <a:r>
              <a:rPr lang="pt-BR" sz="1200" b="0" dirty="0">
                <a:solidFill>
                  <a:srgbClr val="FF0000"/>
                </a:solidFill>
              </a:rPr>
              <a:t>Valor ou Referência?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Por valor, ou seja, sempre é feita uma cópia do elemento!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Se o elemento for muito grande isso pode ser um problema!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Como resolver? </a:t>
            </a:r>
            <a:r>
              <a:rPr lang="pt-BR" dirty="0">
                <a:sym typeface="Wingdings" panose="05000000000000000000" pitchFamily="2" charset="2"/>
              </a:rPr>
              <a:t> Passando por referência!</a:t>
            </a: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 se o elemento sendo passado for muito grande?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Pode ser problema </a:t>
            </a:r>
            <a:r>
              <a:rPr lang="pt-BR" dirty="0">
                <a:sym typeface="Wingdings" panose="05000000000000000000" pitchFamily="2" charset="2"/>
              </a:rPr>
              <a:t> Cópia de tudo novamente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sym typeface="Wingdings" panose="05000000000000000000" pitchFamily="2" charset="2"/>
              </a:rPr>
              <a:t>Passar por referência</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https://stackoverflow.com/questions/14074289/does-passing-stl-containers-make-a-copy	</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45</a:t>
            </a:fld>
            <a:endParaRPr lang="pt-BR"/>
          </a:p>
        </p:txBody>
      </p:sp>
    </p:spTree>
    <p:extLst>
      <p:ext uri="{BB962C8B-B14F-4D97-AF65-F5344CB8AC3E}">
        <p14:creationId xmlns:p14="http://schemas.microsoft.com/office/powerpoint/2010/main" val="1211303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46</a:t>
            </a:fld>
            <a:endParaRPr lang="pt-BR"/>
          </a:p>
        </p:txBody>
      </p:sp>
    </p:spTree>
    <p:extLst>
      <p:ext uri="{BB962C8B-B14F-4D97-AF65-F5344CB8AC3E}">
        <p14:creationId xmlns:p14="http://schemas.microsoft.com/office/powerpoint/2010/main" val="517084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Em relação à passagem de parâmetros, a principal recomendação é sempre que possível utilizar referências, dada a maior segurança.</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Caso não seja possível, utilizar então ponteiros.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uso do operador </a:t>
            </a:r>
            <a:r>
              <a:rPr lang="pt-BR" dirty="0" err="1"/>
              <a:t>const</a:t>
            </a:r>
            <a:r>
              <a:rPr lang="pt-BR" dirty="0"/>
              <a:t> também é sempre recomendado.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Além de impedir a alteração da referência dentro do método, ajuda a deixar explícito qual a intenção ao se passar aquele argumento.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https://stackoverflow.com/questions/14074289/does-passing-stl-containers-make-a-copy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C++ is based on values: When passing object by value you get independent copies. If you don't want to get a copy, you can use a reference or a </a:t>
            </a:r>
            <a:r>
              <a:rPr lang="en-US" dirty="0"/>
              <a:t>const</a:t>
            </a:r>
            <a:r>
              <a:rPr lang="en-US" sz="1200" b="0" i="0" kern="1200" dirty="0">
                <a:solidFill>
                  <a:schemeClr val="tx1"/>
                </a:solidFill>
                <a:effectLst/>
                <a:latin typeface="+mn-lt"/>
                <a:ea typeface="+mn-ea"/>
                <a:cs typeface="+mn-cs"/>
              </a:rPr>
              <a:t> reference, instead:</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When the called function shouldn't be able to change the argument but you don't want to create a copy of the object, you'd want to pass by </a:t>
            </a:r>
            <a:r>
              <a:rPr lang="en-US" dirty="0"/>
              <a:t>const&amp;</a:t>
            </a:r>
            <a:r>
              <a:rPr lang="en-US" sz="1200" b="0" i="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const is useful for several reasons: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enlists the compilers help in ensuring values that shouldn’t be changed aren’t changed (the compiler will throw an error if you try, like in the above example).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tells the programmer that the function won’t change the value of the argument. This can help with debugging.</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You can’t pass a const argument to a non-const reference parameter. Using const parameters ensures you can pass both non-const and const arguments to the function.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Const references can accept any type of argument, including l-values, const l-values, and </a:t>
            </a:r>
            <a:r>
              <a:rPr lang="en-US" sz="1200" b="0" i="0" kern="1200" dirty="0" err="1">
                <a:solidFill>
                  <a:schemeClr val="tx1"/>
                </a:solidFill>
                <a:effectLst/>
                <a:latin typeface="+mn-lt"/>
                <a:ea typeface="+mn-ea"/>
                <a:cs typeface="+mn-cs"/>
              </a:rPr>
              <a:t>r-values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1" kern="1200" dirty="0">
                <a:solidFill>
                  <a:schemeClr val="tx1"/>
                </a:solidFill>
                <a:effectLst/>
                <a:latin typeface="+mn-lt"/>
                <a:ea typeface="+mn-ea"/>
                <a:cs typeface="+mn-cs"/>
              </a:rPr>
              <a:t>Rule: When passing an argument by reference, always use a const reference unless you need to change the value of the argument.</a:t>
            </a: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47</a:t>
            </a:fld>
            <a:endParaRPr lang="pt-BR"/>
          </a:p>
        </p:txBody>
      </p:sp>
    </p:spTree>
    <p:extLst>
      <p:ext uri="{BB962C8B-B14F-4D97-AF65-F5344CB8AC3E}">
        <p14:creationId xmlns:p14="http://schemas.microsoft.com/office/powerpoint/2010/main" val="3716154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Quando falamos de boas práticas, uma das primeiras coisas que aprendemos e nos vem a cabeça é a questão dos comentários.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Entretanto, quase sempre também vem junto um sentimento negativo e de algo desnecessário.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Mas de onde vem tanta resistência?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Podemos destacar algumas razões, por exemplo: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Comentários mal feitos e que nem sempre condizem com a realidade;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Ou comentários que não evoluíram com o código e passaram.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Isso tudo faz razão, uma vez que um mau comentário mais atrapalha que ajuda!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48</a:t>
            </a:fld>
            <a:endParaRPr lang="pt-BR"/>
          </a:p>
        </p:txBody>
      </p:sp>
    </p:spTree>
    <p:extLst>
      <p:ext uri="{BB962C8B-B14F-4D97-AF65-F5344CB8AC3E}">
        <p14:creationId xmlns:p14="http://schemas.microsoft.com/office/powerpoint/2010/main" val="171453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Esse é um tópico muito importante, uma vez que o código está presente em quase todo o ciclo de desenvolvimento.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Dessa forma, é importante focar na escrita de um código que seja fácil de trabalhar com ele, mesmo que isso demande mais tempo e trabalho.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Assim, existem diversas recomendações de boas práticas que devem ser seguidas visando a melhoria da qualidade do código.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Reforçando que não necessariamente um código de funciona é sinônimo de um bom código</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22</a:t>
            </a:fld>
            <a:endParaRPr lang="pt-BR"/>
          </a:p>
        </p:txBody>
      </p:sp>
    </p:spTree>
    <p:extLst>
      <p:ext uri="{BB962C8B-B14F-4D97-AF65-F5344CB8AC3E}">
        <p14:creationId xmlns:p14="http://schemas.microsoft.com/office/powerpoint/2010/main" val="3511237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Devemos entender que comentários são sim importantes e ajudam a ter um código de qualidade.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Entretanto, só devemos utilizá-los quando efetivamente forem necessários.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Ao escrever um comentário, devemos informar sobre o funcionamento de um determinado trecho de código.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Também podemos mencionar possíveis consequências implícitas que alterar aquele trecho podem gerar.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Comentário não devem simplesmente repetir o que o código faz.</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Também não devemos usar um comentário para tentar salvar um trecho de código que está mal escrito. Nesse caso, é melhor limpar o próprio código.</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49</a:t>
            </a:fld>
            <a:endParaRPr lang="pt-BR"/>
          </a:p>
        </p:txBody>
      </p:sp>
    </p:spTree>
    <p:extLst>
      <p:ext uri="{BB962C8B-B14F-4D97-AF65-F5344CB8AC3E}">
        <p14:creationId xmlns:p14="http://schemas.microsoft.com/office/powerpoint/2010/main" val="1074768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Diferentes</a:t>
            </a:r>
            <a:r>
              <a:rPr lang="en-US" dirty="0"/>
              <a:t> </a:t>
            </a:r>
            <a:r>
              <a:rPr lang="en-US" dirty="0" err="1"/>
              <a:t>tipos</a:t>
            </a:r>
            <a:r>
              <a:rPr lang="en-US" dirty="0"/>
              <a:t> de </a:t>
            </a:r>
            <a:r>
              <a:rPr lang="en-US" dirty="0" err="1"/>
              <a:t>comentários</a:t>
            </a:r>
            <a:r>
              <a:rPr lang="en-US" dirty="0"/>
              <a:t> </a:t>
            </a:r>
            <a:r>
              <a:rPr lang="en-US" dirty="0" err="1"/>
              <a:t>vão</a:t>
            </a:r>
            <a:r>
              <a:rPr lang="en-US" dirty="0"/>
              <a:t> </a:t>
            </a:r>
            <a:r>
              <a:rPr lang="en-US" dirty="0" err="1"/>
              <a:t>aparecer</a:t>
            </a:r>
            <a:r>
              <a:rPr lang="en-US" dirty="0"/>
              <a:t> </a:t>
            </a:r>
            <a:r>
              <a:rPr lang="en-US" dirty="0" err="1"/>
              <a:t>em</a:t>
            </a:r>
            <a:r>
              <a:rPr lang="en-US" dirty="0"/>
              <a:t> </a:t>
            </a:r>
            <a:r>
              <a:rPr lang="en-US" dirty="0" err="1"/>
              <a:t>vários</a:t>
            </a:r>
            <a:r>
              <a:rPr lang="en-US" dirty="0"/>
              <a:t> </a:t>
            </a:r>
            <a:r>
              <a:rPr lang="en-US" dirty="0" err="1"/>
              <a:t>locais</a:t>
            </a:r>
            <a:r>
              <a:rPr lang="en-US" dirty="0"/>
              <a:t> do </a:t>
            </a:r>
            <a:r>
              <a:rPr lang="en-US" dirty="0" err="1"/>
              <a:t>código</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No </a:t>
            </a:r>
            <a:r>
              <a:rPr lang="en-US" dirty="0" err="1"/>
              <a:t>início</a:t>
            </a:r>
            <a:r>
              <a:rPr lang="en-US" dirty="0"/>
              <a:t> de um modulo </a:t>
            </a:r>
            <a:r>
              <a:rPr lang="en-US" dirty="0" err="1"/>
              <a:t>podemos</a:t>
            </a:r>
            <a:r>
              <a:rPr lang="en-US" dirty="0"/>
              <a:t> </a:t>
            </a:r>
            <a:r>
              <a:rPr lang="en-US" dirty="0" err="1"/>
              <a:t>adicionar</a:t>
            </a:r>
            <a:r>
              <a:rPr lang="en-US" dirty="0"/>
              <a:t> </a:t>
            </a:r>
            <a:r>
              <a:rPr lang="en-US" dirty="0" err="1"/>
              <a:t>questões</a:t>
            </a:r>
            <a:r>
              <a:rPr lang="en-US" dirty="0"/>
              <a:t> </a:t>
            </a:r>
            <a:r>
              <a:rPr lang="en-US" dirty="0" err="1"/>
              <a:t>legais</a:t>
            </a:r>
            <a:r>
              <a:rPr lang="en-US" dirty="0"/>
              <a:t> </a:t>
            </a:r>
            <a:r>
              <a:rPr lang="en-US" dirty="0" err="1"/>
              <a:t>associadas</a:t>
            </a:r>
            <a:r>
              <a:rPr lang="en-US" dirty="0"/>
              <a:t> </a:t>
            </a:r>
            <a:r>
              <a:rPr lang="en-US" dirty="0" err="1"/>
              <a:t>ao</a:t>
            </a:r>
            <a:r>
              <a:rPr lang="en-US" dirty="0"/>
              <a:t> </a:t>
            </a:r>
            <a:r>
              <a:rPr lang="en-US" dirty="0" err="1"/>
              <a:t>uso</a:t>
            </a:r>
            <a:r>
              <a:rPr lang="en-US" dirty="0"/>
              <a:t> </a:t>
            </a:r>
            <a:r>
              <a:rPr lang="en-US" dirty="0" err="1"/>
              <a:t>daquele</a:t>
            </a:r>
            <a:r>
              <a:rPr lang="en-US" dirty="0"/>
              <a:t> </a:t>
            </a:r>
            <a:r>
              <a:rPr lang="en-US" dirty="0" err="1"/>
              <a:t>código</a:t>
            </a:r>
            <a:r>
              <a:rPr lang="en-US" dirty="0"/>
              <a:t>, </a:t>
            </a:r>
            <a:r>
              <a:rPr lang="en-US" dirty="0" err="1"/>
              <a:t>como</a:t>
            </a:r>
            <a:r>
              <a:rPr lang="en-US" dirty="0"/>
              <a:t> </a:t>
            </a:r>
            <a:r>
              <a:rPr lang="en-US" dirty="0" err="1"/>
              <a:t>também</a:t>
            </a:r>
            <a:r>
              <a:rPr lang="en-US" dirty="0"/>
              <a:t> </a:t>
            </a:r>
            <a:r>
              <a:rPr lang="en-US" dirty="0" err="1"/>
              <a:t>podemos</a:t>
            </a:r>
            <a:r>
              <a:rPr lang="en-US" dirty="0"/>
              <a:t> </a:t>
            </a:r>
            <a:r>
              <a:rPr lang="en-US" dirty="0" err="1"/>
              <a:t>dar</a:t>
            </a:r>
            <a:r>
              <a:rPr lang="en-US" dirty="0"/>
              <a:t> </a:t>
            </a:r>
            <a:r>
              <a:rPr lang="en-US" dirty="0" err="1"/>
              <a:t>uma</a:t>
            </a:r>
            <a:r>
              <a:rPr lang="en-US" dirty="0"/>
              <a:t> </a:t>
            </a:r>
            <a:r>
              <a:rPr lang="en-US" dirty="0" err="1"/>
              <a:t>visão</a:t>
            </a:r>
            <a:r>
              <a:rPr lang="en-US" dirty="0"/>
              <a:t> </a:t>
            </a:r>
            <a:r>
              <a:rPr lang="en-US" dirty="0" err="1"/>
              <a:t>geral</a:t>
            </a:r>
            <a:r>
              <a:rPr lang="en-US" dirty="0"/>
              <a:t> </a:t>
            </a:r>
            <a:r>
              <a:rPr lang="en-US" dirty="0" err="1"/>
              <a:t>sobre</a:t>
            </a:r>
            <a:r>
              <a:rPr lang="en-US" dirty="0"/>
              <a:t> </a:t>
            </a:r>
            <a:r>
              <a:rPr lang="en-US" dirty="0" err="1"/>
              <a:t>ele</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Podemos </a:t>
            </a:r>
            <a:r>
              <a:rPr lang="en-US" dirty="0" err="1"/>
              <a:t>usar</a:t>
            </a:r>
            <a:r>
              <a:rPr lang="en-US" dirty="0"/>
              <a:t> </a:t>
            </a:r>
            <a:r>
              <a:rPr lang="en-US" dirty="0" err="1"/>
              <a:t>comentários</a:t>
            </a:r>
            <a:r>
              <a:rPr lang="en-US" dirty="0"/>
              <a:t> para </a:t>
            </a:r>
            <a:r>
              <a:rPr lang="en-US" dirty="0" err="1"/>
              <a:t>deixar</a:t>
            </a:r>
            <a:r>
              <a:rPr lang="en-US" dirty="0"/>
              <a:t> claro a </a:t>
            </a:r>
            <a:r>
              <a:rPr lang="en-US" dirty="0" err="1"/>
              <a:t>importância</a:t>
            </a:r>
            <a:r>
              <a:rPr lang="en-US" dirty="0"/>
              <a:t> de </a:t>
            </a:r>
            <a:r>
              <a:rPr lang="en-US" dirty="0" err="1"/>
              <a:t>determinadas</a:t>
            </a:r>
            <a:r>
              <a:rPr lang="en-US" dirty="0"/>
              <a:t> </a:t>
            </a:r>
            <a:r>
              <a:rPr lang="en-US" dirty="0" err="1"/>
              <a:t>contantes</a:t>
            </a:r>
            <a:r>
              <a:rPr lang="en-US" dirty="0"/>
              <a:t> </a:t>
            </a:r>
            <a:r>
              <a:rPr lang="en-US" dirty="0" err="1"/>
              <a:t>ou</a:t>
            </a:r>
            <a:r>
              <a:rPr lang="en-US" dirty="0"/>
              <a:t> </a:t>
            </a:r>
            <a:r>
              <a:rPr lang="en-US" dirty="0" err="1"/>
              <a:t>variáveis</a:t>
            </a:r>
            <a:r>
              <a:rPr lang="en-US" dirty="0"/>
              <a:t> </a:t>
            </a:r>
            <a:r>
              <a:rPr lang="en-US" dirty="0" err="1"/>
              <a:t>locais</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Podemos </a:t>
            </a:r>
            <a:r>
              <a:rPr lang="en-US" dirty="0" err="1"/>
              <a:t>usar</a:t>
            </a:r>
            <a:r>
              <a:rPr lang="en-US" dirty="0"/>
              <a:t> um </a:t>
            </a:r>
            <a:r>
              <a:rPr lang="en-US" dirty="0" err="1"/>
              <a:t>comentário</a:t>
            </a:r>
            <a:r>
              <a:rPr lang="en-US" dirty="0"/>
              <a:t> no </a:t>
            </a:r>
            <a:r>
              <a:rPr lang="en-US" dirty="0" err="1"/>
              <a:t>formato</a:t>
            </a:r>
            <a:r>
              <a:rPr lang="en-US" dirty="0"/>
              <a:t> de To Do para </a:t>
            </a:r>
            <a:r>
              <a:rPr lang="en-US" dirty="0" err="1"/>
              <a:t>servir</a:t>
            </a:r>
            <a:r>
              <a:rPr lang="en-US" dirty="0"/>
              <a:t> </a:t>
            </a:r>
            <a:r>
              <a:rPr lang="en-US" dirty="0" err="1"/>
              <a:t>como</a:t>
            </a:r>
            <a:r>
              <a:rPr lang="en-US" dirty="0"/>
              <a:t> </a:t>
            </a:r>
            <a:r>
              <a:rPr lang="en-US" dirty="0" err="1"/>
              <a:t>uma</a:t>
            </a:r>
            <a:r>
              <a:rPr lang="en-US" dirty="0"/>
              <a:t> </a:t>
            </a:r>
            <a:r>
              <a:rPr lang="en-US" dirty="0" err="1"/>
              <a:t>lista</a:t>
            </a:r>
            <a:r>
              <a:rPr lang="en-US" dirty="0"/>
              <a:t> de </a:t>
            </a:r>
            <a:r>
              <a:rPr lang="en-US" dirty="0" err="1"/>
              <a:t>tarefas</a:t>
            </a:r>
            <a:r>
              <a:rPr lang="en-US" dirty="0"/>
              <a:t> com </a:t>
            </a:r>
            <a:r>
              <a:rPr lang="en-US" dirty="0" err="1"/>
              <a:t>coisas</a:t>
            </a:r>
            <a:r>
              <a:rPr lang="en-US" dirty="0"/>
              <a:t> que </a:t>
            </a:r>
            <a:r>
              <a:rPr lang="en-US" dirty="0" err="1"/>
              <a:t>devem</a:t>
            </a:r>
            <a:r>
              <a:rPr lang="en-US" dirty="0"/>
              <a:t> ser </a:t>
            </a:r>
            <a:r>
              <a:rPr lang="en-US" dirty="0" err="1"/>
              <a:t>tratadas</a:t>
            </a:r>
            <a:r>
              <a:rPr lang="en-US" dirty="0"/>
              <a:t> no </a:t>
            </a:r>
            <a:r>
              <a:rPr lang="en-US" dirty="0" err="1"/>
              <a:t>futuro</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E </a:t>
            </a:r>
            <a:r>
              <a:rPr lang="en-US" dirty="0" err="1"/>
              <a:t>associado</a:t>
            </a:r>
            <a:r>
              <a:rPr lang="en-US" dirty="0"/>
              <a:t> a </a:t>
            </a:r>
            <a:r>
              <a:rPr lang="en-US" dirty="0" err="1"/>
              <a:t>funções</a:t>
            </a:r>
            <a:r>
              <a:rPr lang="en-US" dirty="0"/>
              <a:t> </a:t>
            </a:r>
            <a:r>
              <a:rPr lang="en-US" dirty="0" err="1"/>
              <a:t>podemos</a:t>
            </a:r>
            <a:r>
              <a:rPr lang="en-US" dirty="0"/>
              <a:t> </a:t>
            </a:r>
            <a:r>
              <a:rPr lang="en-US" dirty="0" err="1"/>
              <a:t>falar</a:t>
            </a:r>
            <a:r>
              <a:rPr lang="en-US" dirty="0"/>
              <a:t> d</a:t>
            </a:r>
            <a:r>
              <a:rPr lang="pt-BR" dirty="0"/>
              <a:t>os parâmetros de entrada e de retorno.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Além disso, ao descrever uma função, devemos focar no seu objetivo, ou seja, o que ela faz, e não explicar como ela faz.</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Existem</a:t>
            </a:r>
            <a:r>
              <a:rPr lang="en-US" dirty="0"/>
              <a:t> </a:t>
            </a:r>
            <a:r>
              <a:rPr lang="en-US" dirty="0" err="1"/>
              <a:t>várias</a:t>
            </a:r>
            <a:r>
              <a:rPr lang="en-US" dirty="0"/>
              <a:t> ferramentas </a:t>
            </a:r>
            <a:r>
              <a:rPr lang="en-US" dirty="0" err="1"/>
              <a:t>também</a:t>
            </a:r>
            <a:r>
              <a:rPr lang="en-US" dirty="0"/>
              <a:t> que </a:t>
            </a:r>
            <a:r>
              <a:rPr lang="en-US" dirty="0" err="1"/>
              <a:t>permitem</a:t>
            </a:r>
            <a:r>
              <a:rPr lang="en-US" dirty="0"/>
              <a:t> </a:t>
            </a:r>
            <a:r>
              <a:rPr lang="en-US" dirty="0" err="1"/>
              <a:t>usar</a:t>
            </a:r>
            <a:r>
              <a:rPr lang="en-US" dirty="0"/>
              <a:t> </a:t>
            </a:r>
            <a:r>
              <a:rPr lang="en-US" dirty="0" err="1"/>
              <a:t>comentários</a:t>
            </a:r>
            <a:r>
              <a:rPr lang="en-US" dirty="0"/>
              <a:t> para </a:t>
            </a:r>
            <a:r>
              <a:rPr lang="en-US" dirty="0" err="1"/>
              <a:t>gerar</a:t>
            </a:r>
            <a:r>
              <a:rPr lang="en-US" dirty="0"/>
              <a:t> </a:t>
            </a:r>
            <a:r>
              <a:rPr lang="en-US" dirty="0" err="1"/>
              <a:t>uma</a:t>
            </a:r>
            <a:r>
              <a:rPr lang="en-US" dirty="0"/>
              <a:t> </a:t>
            </a:r>
            <a:r>
              <a:rPr lang="en-US" dirty="0" err="1"/>
              <a:t>documentação</a:t>
            </a:r>
            <a:r>
              <a:rPr lang="en-US" dirty="0"/>
              <a:t> </a:t>
            </a:r>
            <a:r>
              <a:rPr lang="en-US" dirty="0" err="1"/>
              <a:t>mais</a:t>
            </a:r>
            <a:r>
              <a:rPr lang="en-US" dirty="0"/>
              <a:t> </a:t>
            </a:r>
            <a:r>
              <a:rPr lang="en-US" dirty="0" err="1"/>
              <a:t>abrangente</a:t>
            </a:r>
            <a:r>
              <a:rPr lang="en-US" dirty="0"/>
              <a:t>, por </a:t>
            </a:r>
            <a:r>
              <a:rPr lang="en-US" dirty="0" err="1"/>
              <a:t>exemplo</a:t>
            </a:r>
            <a:r>
              <a:rPr lang="en-US" dirty="0"/>
              <a:t>, </a:t>
            </a:r>
            <a:r>
              <a:rPr lang="en-US" dirty="0" err="1"/>
              <a:t>Doxygen</a:t>
            </a:r>
            <a:r>
              <a:rPr lang="en-US" dirty="0"/>
              <a:t>.</a:t>
            </a: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50</a:t>
            </a:fld>
            <a:endParaRPr lang="pt-BR"/>
          </a:p>
        </p:txBody>
      </p:sp>
    </p:spTree>
    <p:extLst>
      <p:ext uri="{BB962C8B-B14F-4D97-AF65-F5344CB8AC3E}">
        <p14:creationId xmlns:p14="http://schemas.microsoft.com/office/powerpoint/2010/main" val="3799499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Aqui temos um pequeno exemplo de código, onde o comentário tenta explicar qual a intenção da linha abaixo.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Apesar de funcional, seria interessante pensar em uma forma do próprio código já deixar claro qual a intenção do condicional.</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Uma das formas de fazer isso é criar funções que já deixam explícito qual a ação que está sendo feita.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trecho abaixo é bem mais fácil de compreender, além disso, em caso de manutenção essa será feita apenas dentro da função.</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51</a:t>
            </a:fld>
            <a:endParaRPr lang="pt-BR"/>
          </a:p>
        </p:txBody>
      </p:sp>
    </p:spTree>
    <p:extLst>
      <p:ext uri="{BB962C8B-B14F-4D97-AF65-F5344CB8AC3E}">
        <p14:creationId xmlns:p14="http://schemas.microsoft.com/office/powerpoint/2010/main" val="73231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Bem</a:t>
            </a:r>
            <a:r>
              <a:rPr lang="en-US" dirty="0"/>
              <a:t> </a:t>
            </a:r>
            <a:r>
              <a:rPr lang="en-US" dirty="0" err="1"/>
              <a:t>similares</a:t>
            </a:r>
            <a:r>
              <a:rPr lang="en-US" dirty="0"/>
              <a:t> </a:t>
            </a:r>
            <a:r>
              <a:rPr lang="en-US" dirty="0" err="1"/>
              <a:t>ao</a:t>
            </a:r>
            <a:r>
              <a:rPr lang="en-US" dirty="0"/>
              <a:t> </a:t>
            </a:r>
            <a:r>
              <a:rPr lang="en-US" dirty="0" err="1"/>
              <a:t>métodos</a:t>
            </a:r>
            <a:r>
              <a:rPr lang="en-US" dirty="0"/>
              <a:t> </a:t>
            </a:r>
            <a:r>
              <a:rPr lang="en-US" dirty="0" err="1"/>
              <a:t>podemos</a:t>
            </a:r>
            <a:r>
              <a:rPr lang="en-US" dirty="0"/>
              <a:t> </a:t>
            </a:r>
            <a:r>
              <a:rPr lang="en-US" dirty="0" err="1"/>
              <a:t>pensar</a:t>
            </a:r>
            <a:r>
              <a:rPr lang="en-US" dirty="0"/>
              <a:t> </a:t>
            </a:r>
            <a:r>
              <a:rPr lang="en-US" dirty="0" err="1"/>
              <a:t>nas</a:t>
            </a:r>
            <a:r>
              <a:rPr lang="en-US" dirty="0"/>
              <a:t> classes, que </a:t>
            </a:r>
            <a:r>
              <a:rPr lang="en-US" dirty="0" err="1"/>
              <a:t>são</a:t>
            </a:r>
            <a:r>
              <a:rPr lang="en-US" dirty="0"/>
              <a:t> </a:t>
            </a:r>
            <a:r>
              <a:rPr lang="en-US" dirty="0" err="1"/>
              <a:t>estruturas</a:t>
            </a:r>
            <a:r>
              <a:rPr lang="en-US" dirty="0"/>
              <a:t> que </a:t>
            </a:r>
            <a:r>
              <a:rPr lang="en-US" dirty="0" err="1"/>
              <a:t>vão</a:t>
            </a:r>
            <a:r>
              <a:rPr lang="en-US" dirty="0"/>
              <a:t> </a:t>
            </a:r>
            <a:r>
              <a:rPr lang="en-US" dirty="0" err="1"/>
              <a:t>agrupar</a:t>
            </a:r>
            <a:r>
              <a:rPr lang="en-US" dirty="0"/>
              <a:t> </a:t>
            </a:r>
            <a:r>
              <a:rPr lang="en-US" dirty="0" err="1"/>
              <a:t>diferentes</a:t>
            </a:r>
            <a:r>
              <a:rPr lang="en-US" dirty="0"/>
              <a:t> </a:t>
            </a:r>
            <a:r>
              <a:rPr lang="en-US" dirty="0" err="1"/>
              <a:t>informações</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Também</a:t>
            </a:r>
            <a:r>
              <a:rPr lang="en-US" dirty="0"/>
              <a:t> </a:t>
            </a:r>
            <a:r>
              <a:rPr lang="en-US" dirty="0" err="1"/>
              <a:t>devem</a:t>
            </a:r>
            <a:r>
              <a:rPr lang="en-US" dirty="0"/>
              <a:t> ser </a:t>
            </a:r>
            <a:r>
              <a:rPr lang="en-US" dirty="0" err="1"/>
              <a:t>pequenas</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No </a:t>
            </a:r>
            <a:r>
              <a:rPr lang="en-US" dirty="0" err="1"/>
              <a:t>caso</a:t>
            </a:r>
            <a:r>
              <a:rPr lang="en-US" dirty="0"/>
              <a:t> dos </a:t>
            </a:r>
            <a:r>
              <a:rPr lang="en-US" dirty="0" err="1"/>
              <a:t>métodos</a:t>
            </a:r>
            <a:r>
              <a:rPr lang="en-US" dirty="0"/>
              <a:t> o </a:t>
            </a:r>
            <a:r>
              <a:rPr lang="en-US" dirty="0" err="1"/>
              <a:t>tamanho</a:t>
            </a:r>
            <a:r>
              <a:rPr lang="en-US" dirty="0"/>
              <a:t> </a:t>
            </a:r>
            <a:r>
              <a:rPr lang="en-US" dirty="0" err="1"/>
              <a:t>está</a:t>
            </a:r>
            <a:r>
              <a:rPr lang="en-US" dirty="0"/>
              <a:t> </a:t>
            </a:r>
            <a:r>
              <a:rPr lang="en-US" dirty="0" err="1"/>
              <a:t>relacionado</a:t>
            </a:r>
            <a:r>
              <a:rPr lang="en-US" dirty="0"/>
              <a:t> </a:t>
            </a:r>
            <a:r>
              <a:rPr lang="en-US" dirty="0" err="1"/>
              <a:t>ao</a:t>
            </a:r>
            <a:r>
              <a:rPr lang="en-US" dirty="0"/>
              <a:t> </a:t>
            </a:r>
            <a:r>
              <a:rPr lang="en-US" dirty="0" err="1"/>
              <a:t>número</a:t>
            </a:r>
            <a:r>
              <a:rPr lang="en-US" dirty="0"/>
              <a:t> de </a:t>
            </a:r>
            <a:r>
              <a:rPr lang="en-US" dirty="0" err="1"/>
              <a:t>linhas</a:t>
            </a:r>
            <a:r>
              <a:rPr lang="en-US"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Já</a:t>
            </a:r>
            <a:r>
              <a:rPr lang="en-US" dirty="0"/>
              <a:t> no </a:t>
            </a:r>
            <a:r>
              <a:rPr lang="en-US" dirty="0" err="1"/>
              <a:t>caso</a:t>
            </a:r>
            <a:r>
              <a:rPr lang="en-US" dirty="0"/>
              <a:t> das classes o </a:t>
            </a:r>
            <a:r>
              <a:rPr lang="en-US" dirty="0" err="1"/>
              <a:t>tamanho</a:t>
            </a:r>
            <a:r>
              <a:rPr lang="en-US" dirty="0"/>
              <a:t> </a:t>
            </a:r>
            <a:r>
              <a:rPr lang="en-US" dirty="0" err="1"/>
              <a:t>est</a:t>
            </a:r>
            <a:r>
              <a:rPr lang="pt-BR" dirty="0"/>
              <a:t>á relacionado ao número de responsabilidades que ela possui.</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Um conceito conhecido no desenvolvimento de software é o Princípio da Responsabilidade Única.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Ou seja, uma classe deve ser preparada para tratar de uma única coisa, ou seja, ter apenas uma responsabilidade.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Assim, apenas quando essa responsabilidade precisar mudar nós precisaremos alterar a classe.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Quando alteramos algo há uma grande chance de introduzir erros ou degradar o código, por isso quanto menos mexermos em trechos do código melhor.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 de maneira semelhante ao que vimos anteriormente, as classes também devem ser estruturadas contendo coisas mais gerais no topo e coisas mais específicas para o final.</a:t>
            </a:r>
            <a:endParaRPr lang="en-US"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52</a:t>
            </a:fld>
            <a:endParaRPr lang="pt-BR"/>
          </a:p>
        </p:txBody>
      </p:sp>
    </p:spTree>
    <p:extLst>
      <p:ext uri="{BB962C8B-B14F-4D97-AF65-F5344CB8AC3E}">
        <p14:creationId xmlns:p14="http://schemas.microsoft.com/office/powerpoint/2010/main" val="4037213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Se você já tem um pouco de experiência no desenvolvimento de software certamente já passou por alguma dessas situações.</a:t>
            </a:r>
          </a:p>
          <a:p>
            <a:pPr marL="171450" indent="-171450" rtl="0" fontAlgn="base">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Fez alguma alteração errada mas não conseguiu voltar para o código certo pois não tinha ele salvo.</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Já quis a partir de um mesmo código implementar coisas que poderiam ser conflitantes.</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Ou quis investigar razões para que um código tenha parado de funcionar.</a:t>
            </a:r>
          </a:p>
          <a:p>
            <a:pPr marL="171450" indent="-171450" rtl="0" fontAlgn="base">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rever o histórico de um código?</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submeter uma mudança para o código de alguém?</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compartilhar seu código, ou permitir que os outros trabalhassem nele?</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saber quanto está sendo feito, e onde, quando e por quem?</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implementar uma nova funcionalidade sem interferir no código que funciona?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53</a:t>
            </a:fld>
            <a:endParaRPr lang="pt-BR"/>
          </a:p>
        </p:txBody>
      </p:sp>
    </p:spTree>
    <p:extLst>
      <p:ext uri="{BB962C8B-B14F-4D97-AF65-F5344CB8AC3E}">
        <p14:creationId xmlns:p14="http://schemas.microsoft.com/office/powerpoint/2010/main" val="1074768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Além disso, quem nunca fez isso? </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Salvar várias versões diferentes como se fosse uma forma de backup.</a:t>
            </a:r>
          </a:p>
          <a:p>
            <a:pPr marL="171450" indent="-171450" rtl="0" fontAlgn="base">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Mas será que não existe uma forma um pouco melhor de fazer isso?</a:t>
            </a:r>
          </a:p>
          <a:p>
            <a:pPr marL="171450" indent="-171450" rtl="0" fontAlgn="base">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rever o histórico de um código?</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submeter uma mudança para o código de alguém?</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compartilhar seu código, ou permitir que os outros trabalhassem nele?</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saber quanto está sendo feito, e onde, quando e por quem?</a:t>
            </a:r>
          </a:p>
          <a:p>
            <a:pPr marL="171450" indent="-171450" rtl="0" fontAlgn="base">
              <a:buFont typeface="Arial" panose="020B0604020202020204" pitchFamily="34" charset="0"/>
              <a:buChar char="•"/>
            </a:pPr>
            <a:r>
              <a:rPr lang="pt-BR" sz="1200" b="0" i="0" u="none" strike="noStrike" kern="1200" dirty="0">
                <a:solidFill>
                  <a:schemeClr val="tx1"/>
                </a:solidFill>
                <a:effectLst/>
                <a:latin typeface="+mn-lt"/>
                <a:ea typeface="+mn-ea"/>
                <a:cs typeface="+mn-cs"/>
              </a:rPr>
              <a:t>Quis implementar uma nova funcionalidade sem interferir no código que funciona?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54</a:t>
            </a:fld>
            <a:endParaRPr lang="pt-BR"/>
          </a:p>
        </p:txBody>
      </p:sp>
    </p:spTree>
    <p:extLst>
      <p:ext uri="{BB962C8B-B14F-4D97-AF65-F5344CB8AC3E}">
        <p14:creationId xmlns:p14="http://schemas.microsoft.com/office/powerpoint/2010/main" val="323904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É nesse contexto que entram os chamados sistemas de controle de versões.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Esses sistemas tem a finalidade de gerenciar diferentes versões no desenvolvimento e manter um registro das modificações.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Ao utilizá-los nós temos vários benefícios: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Eles facilitam com que várias pessoas trabalhem no mesmo código simultaneamente,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Permitem acessar o histórico de mudanças e verificar quem ou quando alguma específica foi realizada,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 caso necessário, recuperar uma determinada versão.</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Entre os sistemas mais comuns encontram-se as soluções livres: CVS, SVN, Mercurial e o </a:t>
            </a:r>
            <a:r>
              <a:rPr lang="pt-BR" dirty="0" err="1"/>
              <a:t>Git</a:t>
            </a:r>
            <a:r>
              <a:rPr lang="pt-BR" dirty="0"/>
              <a:t>.</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55</a:t>
            </a:fld>
            <a:endParaRPr lang="pt-BR"/>
          </a:p>
        </p:txBody>
      </p:sp>
    </p:spTree>
    <p:extLst>
      <p:ext uri="{BB962C8B-B14F-4D97-AF65-F5344CB8AC3E}">
        <p14:creationId xmlns:p14="http://schemas.microsoft.com/office/powerpoint/2010/main" val="2570481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a:t>
            </a:r>
            <a:r>
              <a:rPr lang="pt-BR" dirty="0" err="1"/>
              <a:t>Git</a:t>
            </a:r>
            <a:r>
              <a:rPr lang="pt-BR" dirty="0"/>
              <a:t> é um sistema de controle de versões distribuído muito usado principalmente no desenvolvimento de software, mas pode ser usado para registrar o histórico de edições de qualquer tipo de arquivo.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É distribuído no sentido de que cada desenvolvedor possui uma cópia local completa de todo o histórico de desenvolvimento.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a:t>
            </a:r>
            <a:r>
              <a:rPr lang="pt-BR" dirty="0" err="1"/>
              <a:t>Git</a:t>
            </a:r>
            <a:r>
              <a:rPr lang="pt-BR" dirty="0"/>
              <a:t> foi inicialmente projetado e desenvolvido por Linus Torvalds para o desenvolvimento do kernel Linux.</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a:t>
            </a:r>
            <a:r>
              <a:rPr lang="pt-BR" dirty="0" err="1"/>
              <a:t>Github</a:t>
            </a:r>
            <a:r>
              <a:rPr lang="pt-BR" dirty="0"/>
              <a:t> é muito conhecido, e ele é um site </a:t>
            </a:r>
            <a:r>
              <a:rPr lang="en-US" sz="1200" b="0" i="0" kern="1200" dirty="0" err="1">
                <a:solidFill>
                  <a:schemeClr val="tx1"/>
                </a:solidFill>
                <a:effectLst/>
                <a:latin typeface="+mn-lt"/>
                <a:ea typeface="+mn-ea"/>
                <a:cs typeface="+mn-cs"/>
              </a:rPr>
              <a:t>hospedagem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gratuita</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código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baseado</a:t>
            </a:r>
            <a:r>
              <a:rPr lang="en-US" sz="1200" b="0" i="0" kern="1200" dirty="0">
                <a:solidFill>
                  <a:schemeClr val="tx1"/>
                </a:solidFill>
                <a:effectLst/>
                <a:latin typeface="+mn-lt"/>
                <a:ea typeface="+mn-ea"/>
                <a:cs typeface="+mn-cs"/>
              </a:rPr>
              <a:t> no Sistema Git.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err="1">
                <a:solidFill>
                  <a:schemeClr val="tx1"/>
                </a:solidFill>
                <a:effectLst/>
                <a:latin typeface="+mn-lt"/>
                <a:ea typeface="+mn-ea"/>
                <a:cs typeface="+mn-cs"/>
              </a:rPr>
              <a:t>Além</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funcionalidades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básicas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estudantes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também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acesso</a:t>
            </a:r>
            <a:r>
              <a:rPr lang="en-US" sz="1200" b="0" i="0" kern="1200" dirty="0">
                <a:solidFill>
                  <a:schemeClr val="tx1"/>
                </a:solidFill>
                <a:effectLst/>
                <a:latin typeface="+mn-lt"/>
                <a:ea typeface="+mn-ea"/>
                <a:cs typeface="+mn-cs"/>
              </a:rPr>
              <a:t> à </a:t>
            </a:r>
            <a:r>
              <a:rPr lang="en-US" sz="1200" b="0" i="0" kern="1200" dirty="0" err="1">
                <a:solidFill>
                  <a:schemeClr val="tx1"/>
                </a:solidFill>
                <a:effectLst/>
                <a:latin typeface="+mn-lt"/>
                <a:ea typeface="+mn-ea"/>
                <a:cs typeface="+mn-cs"/>
              </a:rPr>
              <a:t>algumas</a:t>
            </a:r>
            <a:r>
              <a:rPr lang="en-US" sz="1200" b="0" i="0" kern="1200" dirty="0">
                <a:solidFill>
                  <a:schemeClr val="tx1"/>
                </a:solidFill>
                <a:effectLst/>
                <a:latin typeface="+mn-lt"/>
                <a:ea typeface="+mn-ea"/>
                <a:cs typeface="+mn-cs"/>
              </a:rPr>
              <a:t> ferramentas extras.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err="1"/>
              <a:t>Git</a:t>
            </a:r>
            <a:r>
              <a:rPr lang="pt-BR" dirty="0"/>
              <a:t> pronunciado [</a:t>
            </a:r>
            <a:r>
              <a:rPr lang="pt-BR" dirty="0" err="1"/>
              <a:t>git</a:t>
            </a:r>
            <a:r>
              <a:rPr lang="pt-BR" dirty="0"/>
              <a:t>] (ou pronunciado [</a:t>
            </a:r>
            <a:r>
              <a:rPr lang="pt-BR" dirty="0" err="1"/>
              <a:t>dit</a:t>
            </a:r>
            <a:r>
              <a:rPr lang="pt-BR" dirty="0"/>
              <a:t>] em inglês britânico) é um sistema de controle de versões distribuído, usado principalmente no desenvolvimento de software, mas pode ser usado para registrar o histórico de edições de qualquer tipo de arquivo.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a:t>
            </a:r>
            <a:r>
              <a:rPr lang="pt-BR" dirty="0" err="1"/>
              <a:t>Git</a:t>
            </a:r>
            <a:r>
              <a:rPr lang="pt-BR" dirty="0"/>
              <a:t> foi inicialmente projetado e desenvolvido por Linus Torvalds para o desenvolvimento do kernel Linux, mas foi adotado por muitos outros projetos.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Desenvolvimento distribuído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Assim como o </a:t>
            </a:r>
            <a:r>
              <a:rPr lang="pt-BR" dirty="0" err="1"/>
              <a:t>Darcs</a:t>
            </a:r>
            <a:r>
              <a:rPr lang="pt-BR" dirty="0"/>
              <a:t>, o </a:t>
            </a:r>
            <a:r>
              <a:rPr lang="pt-BR" dirty="0" err="1"/>
              <a:t>BitKeeper</a:t>
            </a:r>
            <a:r>
              <a:rPr lang="pt-BR" dirty="0"/>
              <a:t>, o Mercurial, o SVK, o </a:t>
            </a:r>
            <a:r>
              <a:rPr lang="pt-BR" dirty="0" err="1"/>
              <a:t>Bazaar</a:t>
            </a:r>
            <a:r>
              <a:rPr lang="pt-BR" dirty="0"/>
              <a:t> e o </a:t>
            </a:r>
            <a:r>
              <a:rPr lang="pt-BR" dirty="0" err="1"/>
              <a:t>Monotone</a:t>
            </a:r>
            <a:r>
              <a:rPr lang="pt-BR" dirty="0"/>
              <a:t>, o </a:t>
            </a:r>
            <a:r>
              <a:rPr lang="pt-BR" dirty="0" err="1"/>
              <a:t>Git</a:t>
            </a:r>
            <a:r>
              <a:rPr lang="pt-BR" dirty="0"/>
              <a:t> dá a cada desenvolvedor uma cópia local completa de todo o histórico de desenvolvimento, e as mudanças são copiadas de um único repositório para outro. Estas mudanças são importadas como ramos (</a:t>
            </a:r>
            <a:r>
              <a:rPr lang="pt-BR" dirty="0" err="1"/>
              <a:t>branches</a:t>
            </a:r>
            <a:r>
              <a:rPr lang="pt-BR" dirty="0"/>
              <a:t>) adicionais de desenvolvimento, e podem sofrer uma mescla (merge) da mesma forma que um ramo de desenvolvimento local.</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56</a:t>
            </a:fld>
            <a:endParaRPr lang="pt-BR"/>
          </a:p>
        </p:txBody>
      </p:sp>
    </p:spTree>
    <p:extLst>
      <p:ext uri="{BB962C8B-B14F-4D97-AF65-F5344CB8AC3E}">
        <p14:creationId xmlns:p14="http://schemas.microsoft.com/office/powerpoint/2010/main" val="403404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a:t>
            </a:r>
            <a:r>
              <a:rPr lang="pt-BR" dirty="0" err="1"/>
              <a:t>Git</a:t>
            </a:r>
            <a:r>
              <a:rPr lang="pt-BR" dirty="0"/>
              <a:t> funciona a partir do que denominamos snapshots.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Cada snapshot é como se fosse uma fotografia, uma representação do seu código naquele instante de tempo na evolução do desenvolvimento.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Esses snapshots são criados no momento que quisermos e com os arquivos cujo estado atual queremos guardar.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Os snapshots ficam guardados e podem ser acessados depois.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 como falamos antes, o </a:t>
            </a:r>
            <a:r>
              <a:rPr lang="pt-BR" dirty="0" err="1"/>
              <a:t>Git</a:t>
            </a:r>
            <a:r>
              <a:rPr lang="pt-BR" dirty="0"/>
              <a:t> é um sistema distribuído, onde a maioria das operações é feita localmente, e depois deve ser enviada para um servidor central, que pode ser apenas local ou remoto, como é o caso do </a:t>
            </a:r>
            <a:r>
              <a:rPr lang="pt-BR" dirty="0" err="1"/>
              <a:t>Github</a:t>
            </a:r>
            <a:r>
              <a:rPr lang="pt-BR" dirty="0"/>
              <a:t>.</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57</a:t>
            </a:fld>
            <a:endParaRPr lang="pt-BR"/>
          </a:p>
        </p:txBody>
      </p:sp>
    </p:spTree>
    <p:extLst>
      <p:ext uri="{BB962C8B-B14F-4D97-AF65-F5344CB8AC3E}">
        <p14:creationId xmlns:p14="http://schemas.microsoft.com/office/powerpoint/2010/main" val="2117848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Cada diretório de trabalho do </a:t>
            </a:r>
            <a:r>
              <a:rPr lang="pt-BR" dirty="0" err="1"/>
              <a:t>Git</a:t>
            </a:r>
            <a:r>
              <a:rPr lang="pt-BR" dirty="0"/>
              <a:t> é um repositório com um histórico completo e habilidade total de acompanhamento das revisões.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principal comando que vamos ter é o </a:t>
            </a:r>
            <a:r>
              <a:rPr lang="pt-BR" dirty="0" err="1"/>
              <a:t>Commit</a:t>
            </a:r>
            <a:r>
              <a:rPr lang="pt-BR" dirty="0"/>
              <a:t>, responsável por criar um snapshot. Esse snapshot é criado na cópia local do repositório.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Para manipular o repositório central, que pode estar na mesma máquina ou em um servidor remoto, vamos ter 3 comandos básicos.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Clone, que faz a cópia local do repositório central.</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a:t>
            </a:r>
            <a:r>
              <a:rPr lang="pt-BR" dirty="0" err="1"/>
              <a:t>Pull</a:t>
            </a:r>
            <a:r>
              <a:rPr lang="pt-BR" dirty="0"/>
              <a:t>, que sincroniza a cópia local com o repositório central pegando alterações, ou seja, snapshots que não temos na cópia local.</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 finalmente, o </a:t>
            </a:r>
            <a:r>
              <a:rPr lang="pt-BR" dirty="0" err="1"/>
              <a:t>Push</a:t>
            </a:r>
            <a:r>
              <a:rPr lang="pt-BR" dirty="0"/>
              <a:t>, que é responsável por enviar os snapshots que criamos localmente para o repositório central.</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58</a:t>
            </a:fld>
            <a:endParaRPr lang="pt-BR"/>
          </a:p>
        </p:txBody>
      </p:sp>
    </p:spTree>
    <p:extLst>
      <p:ext uri="{BB962C8B-B14F-4D97-AF65-F5344CB8AC3E}">
        <p14:creationId xmlns:p14="http://schemas.microsoft.com/office/powerpoint/2010/main" val="79129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Um código de qualidade apresenta diversas características, dentre as quais podemos destacar: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Ser compreensível, por quem escreveu e por outras pessoas que vão utilizá-lo.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Ser confiável, ou seja, funciona conforme esperado em diferentes situações.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É eficiente, utilizando da melhor maneira os recursos disponíveis, como processamento e memória.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 finalmente ser extensível, ou seja, é fácil de ser modificado.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Se o código não possui essas características, provavelmente você irá gastar muito tempo e recurso ($) com ele!</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23</a:t>
            </a:fld>
            <a:endParaRPr lang="pt-BR"/>
          </a:p>
        </p:txBody>
      </p:sp>
    </p:spTree>
    <p:extLst>
      <p:ext uri="{BB962C8B-B14F-4D97-AF65-F5344CB8AC3E}">
        <p14:creationId xmlns:p14="http://schemas.microsoft.com/office/powerpoint/2010/main" val="2736368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59</a:t>
            </a:fld>
            <a:endParaRPr lang="pt-BR"/>
          </a:p>
        </p:txBody>
      </p:sp>
    </p:spTree>
    <p:extLst>
      <p:ext uri="{BB962C8B-B14F-4D97-AF65-F5344CB8AC3E}">
        <p14:creationId xmlns:p14="http://schemas.microsoft.com/office/powerpoint/2010/main" val="1643324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Aqui temos um exemplo bem simples que você pode utilizar para praticar.</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A primeira coisa que temos que fazer é clonar o repositório, ou seja, criar uma cópia local do repositório central.</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Nesse caso, o repositório central está localizado no </a:t>
            </a:r>
            <a:r>
              <a:rPr lang="pt-BR" sz="1200" b="0" i="0" kern="1200" dirty="0" err="1">
                <a:solidFill>
                  <a:schemeClr val="tx1"/>
                </a:solidFill>
                <a:effectLst/>
                <a:latin typeface="+mn-lt"/>
                <a:ea typeface="+mn-ea"/>
                <a:cs typeface="+mn-cs"/>
              </a:rPr>
              <a:t>Github</a:t>
            </a:r>
            <a:r>
              <a:rPr lang="pt-BR"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Em seguida você pode fazer alterações no código, por exemplo, adicionar comentários, mudar o nome das variáveis, entre outras.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Finalmente, vamos salvar as alterações seguindo os seguintes passos.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Primeiro chamamos o comando </a:t>
            </a:r>
            <a:r>
              <a:rPr lang="pt-BR" sz="1200" b="0" i="0" kern="1200" dirty="0" err="1">
                <a:solidFill>
                  <a:schemeClr val="tx1"/>
                </a:solidFill>
                <a:effectLst/>
                <a:latin typeface="+mn-lt"/>
                <a:ea typeface="+mn-ea"/>
                <a:cs typeface="+mn-cs"/>
              </a:rPr>
              <a:t>git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add</a:t>
            </a:r>
            <a:r>
              <a:rPr lang="pt-BR" sz="1200" b="0" i="0" kern="1200" dirty="0">
                <a:solidFill>
                  <a:schemeClr val="tx1"/>
                </a:solidFill>
                <a:effectLst/>
                <a:latin typeface="+mn-lt"/>
                <a:ea typeface="+mn-ea"/>
                <a:cs typeface="+mn-cs"/>
              </a:rPr>
              <a:t>, que informa quais arquivos queremos salvar no snapshot. Nesse caso, vamos salvar todos.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Em seguida, criamos o snapshot com o comando </a:t>
            </a:r>
            <a:r>
              <a:rPr lang="pt-BR" sz="1200" b="0" i="0" kern="1200" dirty="0" err="1">
                <a:solidFill>
                  <a:schemeClr val="tx1"/>
                </a:solidFill>
                <a:effectLst/>
                <a:latin typeface="+mn-lt"/>
                <a:ea typeface="+mn-ea"/>
                <a:cs typeface="+mn-cs"/>
              </a:rPr>
              <a:t>git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commit</a:t>
            </a:r>
            <a:r>
              <a:rPr lang="pt-BR" sz="1200" b="0" i="0" kern="1200" dirty="0">
                <a:solidFill>
                  <a:schemeClr val="tx1"/>
                </a:solidFill>
                <a:effectLst/>
                <a:latin typeface="+mn-lt"/>
                <a:ea typeface="+mn-ea"/>
                <a:cs typeface="+mn-cs"/>
              </a:rPr>
              <a:t>, onde informamos uma mensagem informativa sobre o snapshot.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Finalmente, podemos sincronizar com o repositório central. Vamos usar alguns parâmetros padrão, que você pode ler mais a respeito nos links abaixo.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Atenção, você consegue fazer todos esses passos, exceto o último, pois não possui permissão para enviar código ao repositório remoto.</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err="1">
                <a:solidFill>
                  <a:schemeClr val="tx1"/>
                </a:solidFill>
                <a:effectLst/>
                <a:latin typeface="+mn-lt"/>
                <a:ea typeface="+mn-ea"/>
                <a:cs typeface="+mn-cs"/>
              </a:rPr>
              <a:t>Create</a:t>
            </a:r>
            <a:r>
              <a:rPr lang="pt-BR" sz="1200" b="0" i="0" kern="1200" dirty="0">
                <a:solidFill>
                  <a:schemeClr val="tx1"/>
                </a:solidFill>
                <a:effectLst/>
                <a:latin typeface="+mn-lt"/>
                <a:ea typeface="+mn-ea"/>
                <a:cs typeface="+mn-cs"/>
              </a:rPr>
              <a:t> a new </a:t>
            </a:r>
            <a:r>
              <a:rPr lang="pt-BR" sz="1200" b="0" i="0" kern="1200" dirty="0" err="1">
                <a:solidFill>
                  <a:schemeClr val="tx1"/>
                </a:solidFill>
                <a:effectLst/>
                <a:latin typeface="+mn-lt"/>
                <a:ea typeface="+mn-ea"/>
                <a:cs typeface="+mn-cs"/>
              </a:rPr>
              <a:t>repository</a:t>
            </a:r>
            <a:endParaRPr lang="pt-BR"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Create a new directory, open it and perform a ’</a:t>
            </a:r>
            <a:r>
              <a:rPr lang="en-US" dirty="0"/>
              <a:t>git </a:t>
            </a:r>
            <a:r>
              <a:rPr lang="en-US" dirty="0" err="1"/>
              <a:t>init</a:t>
            </a:r>
            <a:r>
              <a:rPr lang="en-US" dirty="0"/>
              <a:t>’ </a:t>
            </a:r>
            <a:r>
              <a:rPr lang="en-US" sz="1200" b="0" i="0" kern="1200" dirty="0">
                <a:solidFill>
                  <a:schemeClr val="tx1"/>
                </a:solidFill>
                <a:effectLst/>
                <a:latin typeface="+mn-lt"/>
                <a:ea typeface="+mn-ea"/>
                <a:cs typeface="+mn-cs"/>
              </a:rPr>
              <a:t>to create a new git repository.</a:t>
            </a:r>
            <a:endParaRPr lang="pt-BR"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Checkout a </a:t>
            </a:r>
            <a:r>
              <a:rPr lang="pt-BR" sz="1200" b="0" i="0" kern="1200" dirty="0" err="1">
                <a:solidFill>
                  <a:schemeClr val="tx1"/>
                </a:solidFill>
                <a:effectLst/>
                <a:latin typeface="+mn-lt"/>
                <a:ea typeface="+mn-ea"/>
                <a:cs typeface="+mn-cs"/>
              </a:rPr>
              <a:t>repository</a:t>
            </a:r>
            <a:endParaRPr lang="pt-BR"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Create a working copy of a local repository by running the command</a:t>
            </a:r>
            <a:br>
              <a:rPr lang="en-US" dirty="0"/>
            </a:br>
            <a:r>
              <a:rPr lang="en-US" dirty="0"/>
              <a:t>	git clone /path/to/repository</a:t>
            </a:r>
            <a:br>
              <a:rPr lang="en-US" dirty="0"/>
            </a:br>
            <a:r>
              <a:rPr lang="en-US" sz="1200" b="0" i="0" kern="1200" dirty="0">
                <a:solidFill>
                  <a:schemeClr val="tx1"/>
                </a:solidFill>
                <a:effectLst/>
                <a:latin typeface="+mn-lt"/>
                <a:ea typeface="+mn-ea"/>
                <a:cs typeface="+mn-cs"/>
              </a:rPr>
              <a:t>when using a remote server, your command will be</a:t>
            </a:r>
            <a:br>
              <a:rPr lang="en-US" dirty="0"/>
            </a:br>
            <a:r>
              <a:rPr lang="en-US" dirty="0"/>
              <a:t>	git clone </a:t>
            </a:r>
            <a:r>
              <a:rPr lang="en-US" dirty="0" err="1"/>
              <a:t>username@host</a:t>
            </a:r>
            <a:r>
              <a:rPr lang="en-US" dirty="0"/>
              <a:t>:/path/to/repository . </a:t>
            </a:r>
            <a:r>
              <a:rPr lang="en-US" sz="1200" b="0" i="0" kern="1200" dirty="0">
                <a:solidFill>
                  <a:schemeClr val="tx1"/>
                </a:solidFill>
                <a:effectLst/>
                <a:latin typeface="+mn-lt"/>
                <a:ea typeface="+mn-ea"/>
                <a:cs typeface="+mn-cs"/>
              </a:rPr>
              <a:t>(Note the </a:t>
            </a:r>
            <a:r>
              <a:rPr lang="en-US" dirty="0"/>
              <a:t>.</a:t>
            </a:r>
            <a:r>
              <a:rPr lang="en-US" sz="1200" b="0" i="0" kern="1200" dirty="0">
                <a:solidFill>
                  <a:schemeClr val="tx1"/>
                </a:solidFill>
                <a:effectLst/>
                <a:latin typeface="+mn-lt"/>
                <a:ea typeface="+mn-ea"/>
                <a:cs typeface="+mn-cs"/>
              </a:rPr>
              <a:t> at the end to specify the current directory.)</a:t>
            </a:r>
            <a:endParaRPr lang="pt-BR"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de-DE" dirty="0"/>
              <a:t>ssh-keygen -t rsa -b 4096 -C "</a:t>
            </a:r>
            <a:r>
              <a:rPr lang="de-DE" i="1" dirty="0">
                <a:effectLst/>
              </a:rPr>
              <a:t>your_email@example.com</a:t>
            </a:r>
            <a:r>
              <a:rPr lang="de-DE" dirty="0"/>
              <a:t>"</a:t>
            </a: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kern="1200" dirty="0" err="1">
                <a:solidFill>
                  <a:schemeClr val="tx1"/>
                </a:solidFill>
                <a:effectLst/>
                <a:latin typeface="+mn-lt"/>
                <a:ea typeface="+mn-ea"/>
                <a:cs typeface="+mn-cs"/>
              </a:rPr>
              <a:t>eval</a:t>
            </a:r>
            <a:r>
              <a:rPr lang="pt-BR" sz="1200" kern="1200" dirty="0">
                <a:solidFill>
                  <a:schemeClr val="tx1"/>
                </a:solidFill>
                <a:effectLst/>
                <a:latin typeface="+mn-lt"/>
                <a:ea typeface="+mn-ea"/>
                <a:cs typeface="+mn-cs"/>
              </a:rPr>
              <a:t> `</a:t>
            </a:r>
            <a:r>
              <a:rPr lang="pt-BR" sz="1200" kern="1200" dirty="0" err="1">
                <a:solidFill>
                  <a:schemeClr val="tx1"/>
                </a:solidFill>
                <a:effectLst/>
                <a:latin typeface="+mn-lt"/>
                <a:ea typeface="+mn-ea"/>
                <a:cs typeface="+mn-cs"/>
              </a:rPr>
              <a:t>ssh-agent</a:t>
            </a:r>
            <a:r>
              <a:rPr lang="pt-BR" sz="1200" kern="1200" dirty="0">
                <a:solidFill>
                  <a:schemeClr val="tx1"/>
                </a:solidFill>
                <a:effectLst/>
                <a:latin typeface="+mn-lt"/>
                <a:ea typeface="+mn-ea"/>
                <a:cs typeface="+mn-cs"/>
              </a:rPr>
              <a:t> -s`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err="1"/>
              <a:t>ssh-add</a:t>
            </a:r>
            <a:r>
              <a:rPr lang="pt-BR" dirty="0"/>
              <a:t> ~/.</a:t>
            </a:r>
            <a:r>
              <a:rPr lang="pt-BR" dirty="0" err="1"/>
              <a:t>ssh</a:t>
            </a:r>
            <a:r>
              <a:rPr lang="pt-BR" dirty="0"/>
              <a:t>/</a:t>
            </a:r>
            <a:r>
              <a:rPr lang="pt-BR" dirty="0" err="1"/>
              <a:t>id_rsa</a:t>
            </a: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60</a:t>
            </a:fld>
            <a:endParaRPr lang="pt-BR"/>
          </a:p>
        </p:txBody>
      </p:sp>
    </p:spTree>
    <p:extLst>
      <p:ext uri="{BB962C8B-B14F-4D97-AF65-F5344CB8AC3E}">
        <p14:creationId xmlns:p14="http://schemas.microsoft.com/office/powerpoint/2010/main" val="3705773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Além disso, o </a:t>
            </a:r>
            <a:r>
              <a:rPr lang="pt-BR" dirty="0" err="1"/>
              <a:t>Git</a:t>
            </a:r>
            <a:r>
              <a:rPr lang="pt-BR" dirty="0"/>
              <a:t> possui várias outras funcionalidades mais complexas e avançadas.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Uma bem interessante é a criação de </a:t>
            </a:r>
            <a:r>
              <a:rPr lang="pt-BR" dirty="0" err="1"/>
              <a:t>Branches</a:t>
            </a:r>
            <a:r>
              <a:rPr lang="pt-BR" dirty="0"/>
              <a:t>, como se fossem galhos diferentes de desenvolvimento.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Assim, a partir de um ponto inicial único, ou seja um mesmo código, diferentes linhas de desenvolvimento podem ocorrer em paralelo, sendo novamente unificadas quando desejado.</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61</a:t>
            </a:fld>
            <a:endParaRPr lang="pt-BR"/>
          </a:p>
        </p:txBody>
      </p:sp>
    </p:spTree>
    <p:extLst>
      <p:ext uri="{BB962C8B-B14F-4D97-AF65-F5344CB8AC3E}">
        <p14:creationId xmlns:p14="http://schemas.microsoft.com/office/powerpoint/2010/main" val="3345138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Concluímos aqui uma introdução básica sobre boas práticas de desenvolvimento.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Como vimos, escrever código que funciona é diferente de escrever um bom código!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Isso requer dedicação de todos os envolvidos e para começar basta dar o primeiro passo.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Para você começar a praticar, clone o repositório do exemplo e tentar aplicar algumas das regras que vimos aqui.</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Ao final, tente discutir com outros colegas para ver quais foram as alterações propostas por eles.</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62</a:t>
            </a:fld>
            <a:endParaRPr lang="pt-BR"/>
          </a:p>
        </p:txBody>
      </p:sp>
    </p:spTree>
    <p:extLst>
      <p:ext uri="{BB962C8B-B14F-4D97-AF65-F5344CB8AC3E}">
        <p14:creationId xmlns:p14="http://schemas.microsoft.com/office/powerpoint/2010/main" val="3065959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pt-BR" dirty="0"/>
              <a:t>Mas apesar de a maioria dos desenvolvedores saberem da importância de produzir um bom código, nem sempre será fácil alcançar esse objetivo.</a:t>
            </a:r>
          </a:p>
          <a:p>
            <a:pPr marL="171450" lvl="0" indent="-171450">
              <a:buFont typeface="Arial" panose="020B0604020202020204" pitchFamily="34" charset="0"/>
              <a:buChar char="•"/>
            </a:pPr>
            <a:endParaRPr lang="pt-BR" dirty="0"/>
          </a:p>
          <a:p>
            <a:pPr marL="171450" lvl="0" indent="-171450">
              <a:buFont typeface="Arial" panose="020B0604020202020204" pitchFamily="34" charset="0"/>
              <a:buChar char="•"/>
            </a:pPr>
            <a:r>
              <a:rPr lang="pt-BR" dirty="0"/>
              <a:t>Prazos apertados acabam focando mais na funcionalidade do código do que na qualidade.</a:t>
            </a:r>
          </a:p>
          <a:p>
            <a:pPr marL="171450" lvl="0" indent="-171450">
              <a:buFont typeface="Arial" panose="020B0604020202020204" pitchFamily="34" charset="0"/>
              <a:buChar char="•"/>
            </a:pPr>
            <a:r>
              <a:rPr lang="pt-BR" dirty="0"/>
              <a:t>E em projetos muito longos, pequenas decisões que parecem sem importância, como um </a:t>
            </a:r>
            <a:r>
              <a:rPr lang="pt-BR" dirty="0" err="1"/>
              <a:t>Ctrl+C</a:t>
            </a:r>
            <a:r>
              <a:rPr lang="pt-BR" dirty="0"/>
              <a:t>/</a:t>
            </a:r>
            <a:r>
              <a:rPr lang="pt-BR" dirty="0" err="1"/>
              <a:t>Ctrl+V</a:t>
            </a:r>
            <a:r>
              <a:rPr lang="pt-BR" dirty="0"/>
              <a:t>, acabam se acumulando ao longo do tempo.</a:t>
            </a:r>
          </a:p>
          <a:p>
            <a:pPr marL="171450" lvl="0" indent="-171450">
              <a:buFont typeface="Arial" panose="020B0604020202020204" pitchFamily="34" charset="0"/>
              <a:buChar char="•"/>
            </a:pPr>
            <a:endParaRPr lang="pt-BR" dirty="0"/>
          </a:p>
          <a:p>
            <a:pPr marL="171450" lvl="0" indent="-171450">
              <a:buFont typeface="Arial" panose="020B0604020202020204" pitchFamily="34" charset="0"/>
              <a:buChar char="•"/>
            </a:pPr>
            <a:r>
              <a:rPr lang="pt-BR" dirty="0"/>
              <a:t>E isso é um ciclo vicioso, onde a produtividade é afetada e consequentemente a pressão aumenta, afetando mais uma vez a qualidade.</a:t>
            </a:r>
          </a:p>
          <a:p>
            <a:pPr marL="171450" lvl="0" indent="-171450">
              <a:buFont typeface="Arial" panose="020B0604020202020204" pitchFamily="34" charset="0"/>
              <a:buChar char="•"/>
            </a:pPr>
            <a:endParaRPr lang="pt-BR" dirty="0"/>
          </a:p>
          <a:p>
            <a:pPr marL="171450" lvl="0" indent="-171450">
              <a:buFont typeface="Arial" panose="020B0604020202020204" pitchFamily="34" charset="0"/>
              <a:buChar char="•"/>
            </a:pPr>
            <a:endParaRPr lang="pt-BR" dirty="0"/>
          </a:p>
          <a:p>
            <a:pPr marL="171450" lvl="0" indent="-171450">
              <a:buFont typeface="Arial" panose="020B0604020202020204" pitchFamily="34" charset="0"/>
              <a:buChar char="•"/>
            </a:pPr>
            <a:r>
              <a:rPr lang="pt-BR" dirty="0"/>
              <a:t>Objetivos</a:t>
            </a:r>
          </a:p>
          <a:p>
            <a:pPr marL="628650" lvl="1" indent="-171450">
              <a:buFont typeface="Arial" panose="020B0604020202020204" pitchFamily="34" charset="0"/>
              <a:buChar char="•"/>
            </a:pPr>
            <a:r>
              <a:rPr lang="pt-BR" dirty="0"/>
              <a:t>Menor esforço, menor tamanho, maior clareza, menor gasto de memória</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Clean Code: A Handbook of Agile Software Craftsmanship</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24</a:t>
            </a:fld>
            <a:endParaRPr lang="pt-BR"/>
          </a:p>
        </p:txBody>
      </p:sp>
    </p:spTree>
    <p:extLst>
      <p:ext uri="{BB962C8B-B14F-4D97-AF65-F5344CB8AC3E}">
        <p14:creationId xmlns:p14="http://schemas.microsoft.com/office/powerpoint/2010/main" val="1074768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a building with a few broken windows. If the windows are not repaired, the tendency is for vandals to break a few more windows</a:t>
            </a:r>
          </a:p>
          <a:p>
            <a:endParaRPr lang="en-US" sz="1200" b="0" i="0" u="none" strike="noStrike" kern="1200" baseline="0" dirty="0">
              <a:solidFill>
                <a:schemeClr val="tx1"/>
              </a:solidFill>
              <a:latin typeface="+mn-lt"/>
              <a:ea typeface="+mn-ea"/>
              <a:cs typeface="+mn-cs"/>
            </a:endParaRPr>
          </a:p>
          <a:p>
            <a:endParaRPr lang="pt-BR" dirty="0"/>
          </a:p>
          <a:p>
            <a:r>
              <a:rPr lang="pt-BR" dirty="0"/>
              <a:t>Não basta apenas escrever bem o código inicial. Mas ele deve ser mantido certo (limpo) ao longo do tempo!</a:t>
            </a:r>
          </a:p>
          <a:p>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25</a:t>
            </a:fld>
            <a:endParaRPr lang="pt-BR"/>
          </a:p>
        </p:txBody>
      </p:sp>
    </p:spTree>
    <p:extLst>
      <p:ext uri="{BB962C8B-B14F-4D97-AF65-F5344CB8AC3E}">
        <p14:creationId xmlns:p14="http://schemas.microsoft.com/office/powerpoint/2010/main" val="2548658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Vamos começar falando de algumas regras bem gerais.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Primeiramente, podemos focar no uso do condicional IF.</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uso de vários </a:t>
            </a:r>
            <a:r>
              <a:rPr lang="pt-BR" dirty="0" err="1"/>
              <a:t>Ifs</a:t>
            </a:r>
            <a:r>
              <a:rPr lang="pt-BR" dirty="0"/>
              <a:t> aninhados está associado ao que chamamos de Complexidade </a:t>
            </a:r>
            <a:r>
              <a:rPr lang="pt-BR" dirty="0" err="1"/>
              <a:t>ciclomática</a:t>
            </a:r>
            <a:r>
              <a:rPr lang="pt-BR"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 nosso objetivo é ter uma Complexidade </a:t>
            </a:r>
            <a:r>
              <a:rPr lang="pt-BR" dirty="0" err="1"/>
              <a:t>ciclomática</a:t>
            </a:r>
            <a:r>
              <a:rPr lang="pt-BR" dirty="0"/>
              <a:t> pequena, você consegue imaginar o por que?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Um código com vários </a:t>
            </a:r>
            <a:r>
              <a:rPr lang="pt-BR" dirty="0" err="1"/>
              <a:t>Ifs</a:t>
            </a:r>
            <a:r>
              <a:rPr lang="pt-BR" dirty="0"/>
              <a:t> aninhados é muito difícil de entender, testar e modificar.</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Outra dica é a definição de tipos específicos, como os </a:t>
            </a:r>
            <a:r>
              <a:rPr lang="pt-BR" dirty="0" err="1"/>
              <a:t>TADs</a:t>
            </a:r>
            <a:r>
              <a:rPr lang="pt-BR" dirty="0"/>
              <a:t>, seja usando </a:t>
            </a:r>
            <a:r>
              <a:rPr lang="pt-BR" dirty="0" err="1"/>
              <a:t>Structs</a:t>
            </a:r>
            <a:r>
              <a:rPr lang="pt-BR" dirty="0"/>
              <a:t> ou Classes, o que torna o código mais legível.</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Finalmente, o código também deve ser desenvolvido pensando em situação inesperadas, que é tópico de outra aula.</a:t>
            </a:r>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26</a:t>
            </a:fld>
            <a:endParaRPr lang="pt-BR"/>
          </a:p>
        </p:txBody>
      </p:sp>
    </p:spTree>
    <p:extLst>
      <p:ext uri="{BB962C8B-B14F-4D97-AF65-F5344CB8AC3E}">
        <p14:creationId xmlns:p14="http://schemas.microsoft.com/office/powerpoint/2010/main" val="107476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Vejamos um exemplo simples associado à Complexidade </a:t>
            </a:r>
            <a:r>
              <a:rPr lang="pt-BR" dirty="0" err="1"/>
              <a:t>ciclomática</a:t>
            </a:r>
            <a:r>
              <a:rPr lang="pt-BR" dirty="0"/>
              <a: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Você consegue inferir o que esse código faz?</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Apesar de ser um código razoavelmente simples, nós vemos que é difícil de entender.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Ele basicamente verifica se a palavra ‘importante’ está na primeira linha do arquivo </a:t>
            </a:r>
            <a:r>
              <a:rPr lang="pt-BR" dirty="0" err="1"/>
              <a:t>arq_cam</a:t>
            </a:r>
            <a:r>
              <a:rPr lang="pt-BR" dirty="0"/>
              <a:t> passado como parâmetro.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Como nós poderíamos melhorar esse código?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Aqui temos uma sugestão para melhor estruturar o código anterior.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Além de deixar o código bem mais legível, também podemos ver que esse código é mais fácil de ser modificado.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dirty="0"/>
              <a:t>Ou seja, a funcionalidade permaneceu a mesma, mas certamente esse código seria melhor de trabalhar.</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27</a:t>
            </a:fld>
            <a:endParaRPr lang="pt-BR"/>
          </a:p>
        </p:txBody>
      </p:sp>
    </p:spTree>
    <p:extLst>
      <p:ext uri="{BB962C8B-B14F-4D97-AF65-F5344CB8AC3E}">
        <p14:creationId xmlns:p14="http://schemas.microsoft.com/office/powerpoint/2010/main" val="76208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Aqui nós vamos estudar algumas regras apresentadas em um livro muito popular na comunidade, chamado Clean </a:t>
            </a:r>
            <a:r>
              <a:rPr lang="pt-BR" sz="1200" b="0" i="0" kern="1200" dirty="0" err="1">
                <a:solidFill>
                  <a:schemeClr val="tx1"/>
                </a:solidFill>
                <a:effectLst/>
                <a:latin typeface="+mn-lt"/>
                <a:ea typeface="+mn-ea"/>
                <a:cs typeface="+mn-cs"/>
              </a:rPr>
              <a:t>Code</a:t>
            </a:r>
            <a:r>
              <a:rPr lang="pt-BR" sz="1200" b="0" i="0" kern="1200" dirty="0">
                <a:solidFill>
                  <a:schemeClr val="tx1"/>
                </a:solidFill>
                <a:effectLst/>
                <a:latin typeface="+mn-lt"/>
                <a:ea typeface="+mn-ea"/>
                <a:cs typeface="+mn-cs"/>
              </a:rPr>
              <a:t>, ou Código Limpo.</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O livro foi escrito por Robert C. Martin, mais conhecido como </a:t>
            </a:r>
            <a:r>
              <a:rPr lang="pt-BR" sz="1200" b="0" i="0" kern="1200" dirty="0" err="1">
                <a:solidFill>
                  <a:schemeClr val="tx1"/>
                </a:solidFill>
                <a:effectLst/>
                <a:latin typeface="+mn-lt"/>
                <a:ea typeface="+mn-ea"/>
                <a:cs typeface="+mn-cs"/>
              </a:rPr>
              <a:t>Uncle</a:t>
            </a:r>
            <a:r>
              <a:rPr lang="pt-BR" sz="1200" b="0" i="0" kern="1200" dirty="0">
                <a:solidFill>
                  <a:schemeClr val="tx1"/>
                </a:solidFill>
                <a:effectLst/>
                <a:latin typeface="+mn-lt"/>
                <a:ea typeface="+mn-ea"/>
                <a:cs typeface="+mn-cs"/>
              </a:rPr>
              <a:t> Bob. Ele também é </a:t>
            </a:r>
            <a:r>
              <a:rPr lang="pt-BR" sz="1200" b="0" i="0" kern="1200" dirty="0" err="1">
                <a:solidFill>
                  <a:schemeClr val="tx1"/>
                </a:solidFill>
                <a:effectLst/>
                <a:latin typeface="+mn-lt"/>
                <a:ea typeface="+mn-ea"/>
                <a:cs typeface="+mn-cs"/>
              </a:rPr>
              <a:t>co-autor</a:t>
            </a:r>
            <a:r>
              <a:rPr lang="pt-BR" sz="1200" b="0" i="0" kern="1200" dirty="0">
                <a:solidFill>
                  <a:schemeClr val="tx1"/>
                </a:solidFill>
                <a:effectLst/>
                <a:latin typeface="+mn-lt"/>
                <a:ea typeface="+mn-ea"/>
                <a:cs typeface="+mn-cs"/>
              </a:rPr>
              <a:t> do Manifesto Ágil.</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pt-BR" sz="1200" b="0" i="0" kern="1200" dirty="0">
                <a:solidFill>
                  <a:schemeClr val="tx1"/>
                </a:solidFill>
                <a:effectLst/>
                <a:latin typeface="+mn-lt"/>
                <a:ea typeface="+mn-ea"/>
                <a:cs typeface="+mn-cs"/>
              </a:rPr>
              <a:t>Ele apresenta várias sugestões de mudanças para se limpar um código, e comenta como aplicar a diferentes tópicos, por exemplo: Nomes; Formatação; Métodos, Comentários; e Classes.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pt-BR"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u="none" strike="noStrike" kern="1200" baseline="0" dirty="0">
                <a:solidFill>
                  <a:schemeClr val="tx1"/>
                </a:solidFill>
                <a:latin typeface="+mn-lt"/>
                <a:ea typeface="+mn-ea"/>
                <a:cs typeface="+mn-cs"/>
              </a:rPr>
              <a:t>It requires much time and effort, but we think it's worth.</a:t>
            </a:r>
            <a:endParaRPr lang="pt-BR" dirty="0"/>
          </a:p>
        </p:txBody>
      </p:sp>
      <p:sp>
        <p:nvSpPr>
          <p:cNvPr id="4" name="Date Placeholder 3"/>
          <p:cNvSpPr>
            <a:spLocks noGrp="1"/>
          </p:cNvSpPr>
          <p:nvPr>
            <p:ph type="dt" idx="10"/>
          </p:nvPr>
        </p:nvSpPr>
        <p:spPr/>
        <p:txBody>
          <a:bodyPr/>
          <a:lstStyle/>
          <a:p>
            <a:endParaRPr lang="pt-BR"/>
          </a:p>
        </p:txBody>
      </p:sp>
      <p:sp>
        <p:nvSpPr>
          <p:cNvPr id="5" name="Slide Number Placeholder 4"/>
          <p:cNvSpPr>
            <a:spLocks noGrp="1"/>
          </p:cNvSpPr>
          <p:nvPr>
            <p:ph type="sldNum" sz="quarter" idx="11"/>
          </p:nvPr>
        </p:nvSpPr>
        <p:spPr/>
        <p:txBody>
          <a:bodyPr/>
          <a:lstStyle/>
          <a:p>
            <a:fld id="{B7A9CD22-5AFA-4ABA-ACFA-4DBDC4FE6928}" type="slidenum">
              <a:rPr lang="pt-BR" smtClean="0"/>
              <a:t>28</a:t>
            </a:fld>
            <a:endParaRPr lang="pt-BR"/>
          </a:p>
        </p:txBody>
      </p:sp>
    </p:spTree>
    <p:extLst>
      <p:ext uri="{BB962C8B-B14F-4D97-AF65-F5344CB8AC3E}">
        <p14:creationId xmlns:p14="http://schemas.microsoft.com/office/powerpoint/2010/main" val="3255559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00" y="2943924"/>
            <a:ext cx="11857565" cy="485076"/>
          </a:xfrm>
          <a:prstGeom prst="rect">
            <a:avLst/>
          </a:prstGeom>
        </p:spPr>
        <p:txBody>
          <a:bodyPr anchor="ctr">
            <a:noAutofit/>
          </a:bodyPr>
          <a:lstStyle>
            <a:lvl1pPr algn="just">
              <a:defRPr sz="3000" b="1">
                <a:solidFill>
                  <a:srgbClr val="960B22"/>
                </a:solidFill>
                <a:latin typeface="Gill Sans MT" panose="020B0502020104020203"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1EFFBEFC-5511-449D-8D07-03AA0C370C81}"/>
              </a:ext>
            </a:extLst>
          </p:cNvPr>
          <p:cNvCxnSpPr/>
          <p:nvPr userDrawn="1"/>
        </p:nvCxnSpPr>
        <p:spPr>
          <a:xfrm>
            <a:off x="304800" y="3429000"/>
            <a:ext cx="115824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D869553-E16F-4E57-BB9B-B05A35804451}"/>
              </a:ext>
            </a:extLst>
          </p:cNvPr>
          <p:cNvSpPr txBox="1"/>
          <p:nvPr userDrawn="1"/>
        </p:nvSpPr>
        <p:spPr>
          <a:xfrm>
            <a:off x="9631709" y="3429001"/>
            <a:ext cx="2283062" cy="584775"/>
          </a:xfrm>
          <a:prstGeom prst="rect">
            <a:avLst/>
          </a:prstGeom>
          <a:noFill/>
        </p:spPr>
        <p:txBody>
          <a:bodyPr wrap="none" rtlCol="0">
            <a:spAutoFit/>
          </a:bodyPr>
          <a:lstStyle/>
          <a:p>
            <a:pPr algn="r"/>
            <a:r>
              <a:rPr lang="pt-BR" sz="1800" dirty="0">
                <a:latin typeface="Gill Sans MT" panose="020B0502020104020203" pitchFamily="34" charset="0"/>
              </a:rPr>
              <a:t>Prof.  Héctor Azpúrua</a:t>
            </a:r>
          </a:p>
          <a:p>
            <a:pPr algn="r"/>
            <a:r>
              <a:rPr lang="pt-BR" sz="1400" dirty="0" err="1">
                <a:latin typeface="Gill Sans MT" panose="020B0502020104020203" pitchFamily="34" charset="0"/>
              </a:rPr>
              <a:t>hector.azpurua@dcc.ufmg.br</a:t>
            </a:r>
            <a:endParaRPr lang="pt-BR" sz="1400" dirty="0">
              <a:latin typeface="Gill Sans MT" panose="020B0502020104020203" pitchFamily="34" charset="0"/>
            </a:endParaRPr>
          </a:p>
        </p:txBody>
      </p:sp>
      <p:pic>
        <p:nvPicPr>
          <p:cNvPr id="13" name="Picture 2" descr="C:\Users\doug\AppData\Local\Temp\Rar$DR66.161\aplicacoes_ufmg\principal_completa2_ufmg.jpg">
            <a:extLst>
              <a:ext uri="{FF2B5EF4-FFF2-40B4-BE49-F238E27FC236}">
                <a16:creationId xmlns:a16="http://schemas.microsoft.com/office/drawing/2014/main" id="{B5A27349-7D16-4C4D-BE1D-51B01713D66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23682" y="147320"/>
            <a:ext cx="1584198" cy="8587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9192212-6AC8-6593-4F3D-ADF2EB81920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799" y="6005505"/>
            <a:ext cx="1239541" cy="576412"/>
          </a:xfrm>
          <a:prstGeom prst="rect">
            <a:avLst/>
          </a:prstGeom>
        </p:spPr>
      </p:pic>
      <p:pic>
        <p:nvPicPr>
          <p:cNvPr id="7" name="Picture 6" descr="A black and grey logo&#10;&#10;AI-generated content may be incorrect.">
            <a:extLst>
              <a:ext uri="{FF2B5EF4-FFF2-40B4-BE49-F238E27FC236}">
                <a16:creationId xmlns:a16="http://schemas.microsoft.com/office/drawing/2014/main" id="{92C48D2D-8EEF-1DF8-516A-1BA4282DA16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17867" y="6005513"/>
            <a:ext cx="2588023" cy="576397"/>
          </a:xfrm>
          <a:prstGeom prst="rect">
            <a:avLst/>
          </a:prstGeom>
        </p:spPr>
      </p:pic>
      <p:pic>
        <p:nvPicPr>
          <p:cNvPr id="8" name="Graphic 7">
            <a:extLst>
              <a:ext uri="{FF2B5EF4-FFF2-40B4-BE49-F238E27FC236}">
                <a16:creationId xmlns:a16="http://schemas.microsoft.com/office/drawing/2014/main" id="{F17CEF51-35D4-FF72-D6AA-C619E86CB13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79418" y="5883977"/>
            <a:ext cx="1363425" cy="819468"/>
          </a:xfrm>
          <a:prstGeom prst="rect">
            <a:avLst/>
          </a:prstGeom>
        </p:spPr>
      </p:pic>
    </p:spTree>
    <p:extLst>
      <p:ext uri="{BB962C8B-B14F-4D97-AF65-F5344CB8AC3E}">
        <p14:creationId xmlns:p14="http://schemas.microsoft.com/office/powerpoint/2010/main" val="145816888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D869553-E16F-4E57-BB9B-B05A35804451}"/>
              </a:ext>
            </a:extLst>
          </p:cNvPr>
          <p:cNvSpPr txBox="1"/>
          <p:nvPr userDrawn="1"/>
        </p:nvSpPr>
        <p:spPr>
          <a:xfrm>
            <a:off x="9631709" y="3429001"/>
            <a:ext cx="2283062" cy="584775"/>
          </a:xfrm>
          <a:prstGeom prst="rect">
            <a:avLst/>
          </a:prstGeom>
          <a:noFill/>
        </p:spPr>
        <p:txBody>
          <a:bodyPr wrap="none" rtlCol="0">
            <a:spAutoFit/>
          </a:bodyPr>
          <a:lstStyle/>
          <a:p>
            <a:pPr algn="r"/>
            <a:r>
              <a:rPr lang="pt-BR" sz="1800" dirty="0">
                <a:latin typeface="Gill Sans MT" panose="020B0502020104020203" pitchFamily="34" charset="0"/>
              </a:rPr>
              <a:t>Prof.  Héctor Azpúrua</a:t>
            </a:r>
          </a:p>
          <a:p>
            <a:pPr algn="r"/>
            <a:r>
              <a:rPr lang="pt-BR" sz="1400" dirty="0" err="1">
                <a:latin typeface="Gill Sans MT" panose="020B0502020104020203" pitchFamily="34" charset="0"/>
              </a:rPr>
              <a:t>hector.azpurua@dcc.ufmg.br</a:t>
            </a:r>
            <a:endParaRPr lang="pt-BR" sz="1400" dirty="0">
              <a:latin typeface="Gill Sans MT" panose="020B0502020104020203" pitchFamily="34" charset="0"/>
            </a:endParaRPr>
          </a:p>
        </p:txBody>
      </p:sp>
      <p:sp>
        <p:nvSpPr>
          <p:cNvPr id="11" name="Subtitle 2">
            <a:extLst>
              <a:ext uri="{FF2B5EF4-FFF2-40B4-BE49-F238E27FC236}">
                <a16:creationId xmlns:a16="http://schemas.microsoft.com/office/drawing/2014/main" id="{3925C866-39AE-41F5-A872-2A8FBD7D4080}"/>
              </a:ext>
            </a:extLst>
          </p:cNvPr>
          <p:cNvSpPr>
            <a:spLocks noGrp="1"/>
          </p:cNvSpPr>
          <p:nvPr>
            <p:ph type="subTitle" idx="1"/>
          </p:nvPr>
        </p:nvSpPr>
        <p:spPr>
          <a:xfrm>
            <a:off x="240001" y="2943000"/>
            <a:ext cx="11857564" cy="486000"/>
          </a:xfrm>
          <a:prstGeom prst="rect">
            <a:avLst/>
          </a:prstGeom>
        </p:spPr>
        <p:txBody>
          <a:bodyPr anchor="ctr">
            <a:normAutofit/>
          </a:bodyPr>
          <a:lstStyle>
            <a:lvl1pPr marL="0" indent="0" algn="just">
              <a:buNone/>
              <a:defRPr sz="2400">
                <a:solidFill>
                  <a:srgbClr val="960B22"/>
                </a:solidFill>
                <a:latin typeface="Gill Sans MT" panose="020B05020201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pt-BR" dirty="0"/>
          </a:p>
        </p:txBody>
      </p:sp>
      <p:sp>
        <p:nvSpPr>
          <p:cNvPr id="12" name="Title 1">
            <a:extLst>
              <a:ext uri="{FF2B5EF4-FFF2-40B4-BE49-F238E27FC236}">
                <a16:creationId xmlns:a16="http://schemas.microsoft.com/office/drawing/2014/main" id="{575B0694-0EFA-4821-9285-29F99D2C7706}"/>
              </a:ext>
            </a:extLst>
          </p:cNvPr>
          <p:cNvSpPr>
            <a:spLocks noGrp="1"/>
          </p:cNvSpPr>
          <p:nvPr>
            <p:ph type="ctrTitle"/>
          </p:nvPr>
        </p:nvSpPr>
        <p:spPr>
          <a:xfrm>
            <a:off x="240000" y="2451556"/>
            <a:ext cx="11857565" cy="486000"/>
          </a:xfrm>
          <a:prstGeom prst="rect">
            <a:avLst/>
          </a:prstGeom>
        </p:spPr>
        <p:txBody>
          <a:bodyPr anchor="ctr">
            <a:noAutofit/>
          </a:bodyPr>
          <a:lstStyle>
            <a:lvl1pPr algn="just">
              <a:defRPr sz="3000" b="1">
                <a:solidFill>
                  <a:srgbClr val="960B22"/>
                </a:solidFill>
                <a:latin typeface="Gill Sans MT" panose="020B0502020104020203"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2D189A97-DCCA-4B5F-8A68-903C0FA20AAE}"/>
              </a:ext>
            </a:extLst>
          </p:cNvPr>
          <p:cNvCxnSpPr/>
          <p:nvPr userDrawn="1"/>
        </p:nvCxnSpPr>
        <p:spPr>
          <a:xfrm>
            <a:off x="304800" y="3429000"/>
            <a:ext cx="115824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C:\Users\doug\AppData\Local\Temp\Rar$DR66.161\aplicacoes_ufmg\principal_completa2_ufmg.jpg">
            <a:extLst>
              <a:ext uri="{FF2B5EF4-FFF2-40B4-BE49-F238E27FC236}">
                <a16:creationId xmlns:a16="http://schemas.microsoft.com/office/drawing/2014/main" id="{793B1A98-5367-4822-ACF5-896C6F7E322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23682" y="147320"/>
            <a:ext cx="1584198" cy="8587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88D484F-08EC-A6A7-4003-E91C802C5C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799" y="6005505"/>
            <a:ext cx="1239541" cy="576412"/>
          </a:xfrm>
          <a:prstGeom prst="rect">
            <a:avLst/>
          </a:prstGeom>
        </p:spPr>
      </p:pic>
      <p:pic>
        <p:nvPicPr>
          <p:cNvPr id="3" name="Picture 2" descr="A black and grey logo&#10;&#10;AI-generated content may be incorrect.">
            <a:extLst>
              <a:ext uri="{FF2B5EF4-FFF2-40B4-BE49-F238E27FC236}">
                <a16:creationId xmlns:a16="http://schemas.microsoft.com/office/drawing/2014/main" id="{BF6FADA5-2F83-74C4-B970-3BB297D53E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17867" y="6005513"/>
            <a:ext cx="2588023" cy="576397"/>
          </a:xfrm>
          <a:prstGeom prst="rect">
            <a:avLst/>
          </a:prstGeom>
        </p:spPr>
      </p:pic>
      <p:pic>
        <p:nvPicPr>
          <p:cNvPr id="4" name="Graphic 3">
            <a:extLst>
              <a:ext uri="{FF2B5EF4-FFF2-40B4-BE49-F238E27FC236}">
                <a16:creationId xmlns:a16="http://schemas.microsoft.com/office/drawing/2014/main" id="{04D85AFF-7152-C241-DEE6-C9C4B56DCA1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79418" y="5883977"/>
            <a:ext cx="1363425" cy="819468"/>
          </a:xfrm>
          <a:prstGeom prst="rect">
            <a:avLst/>
          </a:prstGeom>
        </p:spPr>
      </p:pic>
    </p:spTree>
    <p:extLst>
      <p:ext uri="{BB962C8B-B14F-4D97-AF65-F5344CB8AC3E}">
        <p14:creationId xmlns:p14="http://schemas.microsoft.com/office/powerpoint/2010/main" val="415814610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144559"/>
            <a:ext cx="11523133" cy="648000"/>
          </a:xfrm>
          <a:prstGeom prst="rect">
            <a:avLst/>
          </a:prstGeom>
        </p:spPr>
        <p:txBody>
          <a:bodyPr anchor="t"/>
          <a:lstStyle>
            <a:lvl1pPr algn="l">
              <a:defRPr sz="4000">
                <a:solidFill>
                  <a:srgbClr val="960B22"/>
                </a:solidFill>
                <a:latin typeface="Gill Sans MT" panose="020B0502020104020203"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2496000" y="6413029"/>
            <a:ext cx="7200000" cy="324000"/>
          </a:xfrm>
          <a:prstGeom prst="rect">
            <a:avLst/>
          </a:prstGeom>
        </p:spPr>
        <p:txBody>
          <a:bodyPr anchor="ctr"/>
          <a:lstStyle>
            <a:lvl1pPr algn="ctr">
              <a:defRPr sz="1200">
                <a:latin typeface="Gill Sans MT" panose="020B0502020104020203" pitchFamily="34" charset="0"/>
              </a:defRPr>
            </a:lvl1pPr>
          </a:lstStyle>
          <a:p>
            <a:r>
              <a:rPr lang="pt-BR" dirty="0"/>
              <a:t>Introdução ao CAD</a:t>
            </a:r>
          </a:p>
        </p:txBody>
      </p:sp>
      <p:sp>
        <p:nvSpPr>
          <p:cNvPr id="6" name="Slide Number Placeholder 5"/>
          <p:cNvSpPr>
            <a:spLocks noGrp="1"/>
          </p:cNvSpPr>
          <p:nvPr>
            <p:ph type="sldNum" sz="quarter" idx="12"/>
          </p:nvPr>
        </p:nvSpPr>
        <p:spPr>
          <a:xfrm>
            <a:off x="10866967" y="6413029"/>
            <a:ext cx="990600" cy="324000"/>
          </a:xfrm>
          <a:prstGeom prst="rect">
            <a:avLst/>
          </a:prstGeom>
        </p:spPr>
        <p:txBody>
          <a:bodyPr/>
          <a:lstStyle>
            <a:lvl1pPr algn="r">
              <a:defRPr sz="1200">
                <a:latin typeface="Gill Sans MT" panose="020B0502020104020203" pitchFamily="34" charset="0"/>
              </a:defRPr>
            </a:lvl1pPr>
          </a:lstStyle>
          <a:p>
            <a:fld id="{AB98E5AB-E52C-4D93-AE2B-4B76F5C227DE}" type="slidenum">
              <a:rPr lang="pt-BR" smtClean="0"/>
              <a:pPr/>
              <a:t>‹#›</a:t>
            </a:fld>
            <a:endParaRPr lang="pt-BR" dirty="0"/>
          </a:p>
        </p:txBody>
      </p:sp>
      <p:sp>
        <p:nvSpPr>
          <p:cNvPr id="8" name="Rectangle 7">
            <a:extLst>
              <a:ext uri="{FF2B5EF4-FFF2-40B4-BE49-F238E27FC236}">
                <a16:creationId xmlns:a16="http://schemas.microsoft.com/office/drawing/2014/main" id="{C23A35CF-02EB-4C0E-9A5A-EF652D55A8B5}"/>
              </a:ext>
            </a:extLst>
          </p:cNvPr>
          <p:cNvSpPr/>
          <p:nvPr userDrawn="1"/>
        </p:nvSpPr>
        <p:spPr>
          <a:xfrm>
            <a:off x="0" y="108559"/>
            <a:ext cx="192000" cy="720000"/>
          </a:xfrm>
          <a:prstGeom prst="rect">
            <a:avLst/>
          </a:prstGeom>
          <a:solidFill>
            <a:srgbClr val="960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dirty="0"/>
          </a:p>
        </p:txBody>
      </p:sp>
      <p:sp>
        <p:nvSpPr>
          <p:cNvPr id="10" name="Content Placeholder 2">
            <a:extLst>
              <a:ext uri="{FF2B5EF4-FFF2-40B4-BE49-F238E27FC236}">
                <a16:creationId xmlns:a16="http://schemas.microsoft.com/office/drawing/2014/main" id="{01E6CEA2-3FAE-4D86-9DED-5709F4165538}"/>
              </a:ext>
            </a:extLst>
          </p:cNvPr>
          <p:cNvSpPr>
            <a:spLocks noGrp="1"/>
          </p:cNvSpPr>
          <p:nvPr>
            <p:ph idx="1"/>
          </p:nvPr>
        </p:nvSpPr>
        <p:spPr>
          <a:xfrm>
            <a:off x="342900" y="1499196"/>
            <a:ext cx="11506200" cy="4680000"/>
          </a:xfrm>
          <a:prstGeom prst="rect">
            <a:avLst/>
          </a:prstGeom>
        </p:spPr>
        <p:txBody>
          <a:bodyPr/>
          <a:lstStyle>
            <a:lvl1pPr marL="265113" indent="-265113">
              <a:buClr>
                <a:schemeClr val="bg2">
                  <a:lumMod val="50000"/>
                </a:schemeClr>
              </a:buClr>
              <a:buSzPct val="90000"/>
              <a:buFont typeface="Wingdings" panose="05000000000000000000" pitchFamily="2" charset="2"/>
              <a:buChar char="§"/>
              <a:defRPr sz="3600">
                <a:latin typeface="Gill Sans MT" panose="020B0502020104020203" pitchFamily="34" charset="0"/>
              </a:defRPr>
            </a:lvl1pPr>
            <a:lvl2pPr marL="717550" indent="-260350">
              <a:buClr>
                <a:schemeClr val="bg2">
                  <a:lumMod val="50000"/>
                </a:schemeClr>
              </a:buClr>
              <a:buSzPct val="90000"/>
              <a:buFont typeface="Wingdings" panose="05000000000000000000" pitchFamily="2" charset="2"/>
              <a:buChar char="§"/>
              <a:defRPr sz="3200">
                <a:latin typeface="Gill Sans MT" panose="020B0502020104020203" pitchFamily="34" charset="0"/>
              </a:defRPr>
            </a:lvl2pPr>
            <a:lvl3pPr marL="1143000" indent="-228600">
              <a:buClr>
                <a:schemeClr val="bg2">
                  <a:lumMod val="50000"/>
                </a:schemeClr>
              </a:buClr>
              <a:buSzPct val="90000"/>
              <a:buFont typeface="Wingdings" panose="05000000000000000000" pitchFamily="2" charset="2"/>
              <a:buChar char="§"/>
              <a:defRPr sz="2800">
                <a:latin typeface="Gill Sans MT" panose="020B0502020104020203" pitchFamily="34" charset="0"/>
              </a:defRPr>
            </a:lvl3pPr>
            <a:lvl4pPr marL="1600200" indent="-228600">
              <a:buClr>
                <a:schemeClr val="bg2">
                  <a:lumMod val="50000"/>
                </a:schemeClr>
              </a:buClr>
              <a:buSzPct val="90000"/>
              <a:buFont typeface="Wingdings" panose="05000000000000000000" pitchFamily="2" charset="2"/>
              <a:buChar char="§"/>
              <a:defRPr sz="2400">
                <a:latin typeface="Gill Sans MT" panose="020B0502020104020203" pitchFamily="34" charset="0"/>
              </a:defRPr>
            </a:lvl4pPr>
            <a:lvl5pPr marL="2057400" indent="-228600">
              <a:buClr>
                <a:schemeClr val="bg2">
                  <a:lumMod val="50000"/>
                </a:schemeClr>
              </a:buClr>
              <a:buSzPct val="90000"/>
              <a:buFont typeface="Wingdings" panose="05000000000000000000" pitchFamily="2" charset="2"/>
              <a:buChar char="§"/>
              <a:defRPr sz="2400">
                <a:latin typeface="Gill Sans MT" panose="020B05020201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81F845C-93F3-47CE-B540-0C271EFA5432}"/>
              </a:ext>
            </a:extLst>
          </p:cNvPr>
          <p:cNvPicPr>
            <a:picLocks noChangeAspect="1"/>
          </p:cNvPicPr>
          <p:nvPr userDrawn="1"/>
        </p:nvPicPr>
        <p:blipFill>
          <a:blip r:embed="rId2">
            <a:extLst>
              <a:ext uri="{28A0092B-C50C-407E-A947-70E740481C1C}">
                <a14:useLocalDpi xmlns:a14="http://schemas.microsoft.com/office/drawing/2010/main" val="0"/>
              </a:ext>
            </a:extLst>
          </a:blip>
          <a:srcRect r="51115"/>
          <a:stretch>
            <a:fillRect/>
          </a:stretch>
        </p:blipFill>
        <p:spPr>
          <a:xfrm>
            <a:off x="342901" y="6413029"/>
            <a:ext cx="304800" cy="244412"/>
          </a:xfrm>
          <a:prstGeom prst="rect">
            <a:avLst/>
          </a:prstGeom>
          <a:solidFill>
            <a:schemeClr val="bg1"/>
          </a:solidFill>
        </p:spPr>
      </p:pic>
      <p:pic>
        <p:nvPicPr>
          <p:cNvPr id="9" name="Graphic 8">
            <a:extLst>
              <a:ext uri="{FF2B5EF4-FFF2-40B4-BE49-F238E27FC236}">
                <a16:creationId xmlns:a16="http://schemas.microsoft.com/office/drawing/2014/main" id="{2A176D38-908E-255F-9518-CDEAD8DD75DB}"/>
              </a:ext>
            </a:extLst>
          </p:cNvPr>
          <p:cNvPicPr>
            <a:picLocks noChangeAspect="1"/>
          </p:cNvPicPr>
          <p:nvPr userDrawn="1"/>
        </p:nvPicPr>
        <p:blipFill>
          <a:blip r:embed="rId3">
            <a:extLst>
              <a:ext uri="{96DAC541-7B7A-43D3-8B79-37D633B846F1}">
                <asvg:svgBlip xmlns:asvg="http://schemas.microsoft.com/office/drawing/2016/SVG/main" r:embed="rId4"/>
              </a:ext>
            </a:extLst>
          </a:blip>
          <a:srcRect t="6190" b="17382"/>
          <a:stretch>
            <a:fillRect/>
          </a:stretch>
        </p:blipFill>
        <p:spPr>
          <a:xfrm>
            <a:off x="1427296" y="6395941"/>
            <a:ext cx="606469" cy="278588"/>
          </a:xfrm>
          <a:prstGeom prst="rect">
            <a:avLst/>
          </a:prstGeom>
        </p:spPr>
      </p:pic>
      <p:pic>
        <p:nvPicPr>
          <p:cNvPr id="13" name="Picture 12">
            <a:extLst>
              <a:ext uri="{FF2B5EF4-FFF2-40B4-BE49-F238E27FC236}">
                <a16:creationId xmlns:a16="http://schemas.microsoft.com/office/drawing/2014/main" id="{3AD1D871-D744-8C58-370D-5A4DFC286D0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8205" y="6395941"/>
            <a:ext cx="278588" cy="278588"/>
          </a:xfrm>
          <a:prstGeom prst="rect">
            <a:avLst/>
          </a:prstGeom>
        </p:spPr>
      </p:pic>
    </p:spTree>
    <p:extLst>
      <p:ext uri="{BB962C8B-B14F-4D97-AF65-F5344CB8AC3E}">
        <p14:creationId xmlns:p14="http://schemas.microsoft.com/office/powerpoint/2010/main" val="4122454186"/>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9ACB299-7952-4A65-9BFB-10E2AF81F2C8}"/>
              </a:ext>
            </a:extLst>
          </p:cNvPr>
          <p:cNvSpPr>
            <a:spLocks noGrp="1"/>
          </p:cNvSpPr>
          <p:nvPr>
            <p:ph type="subTitle" idx="13"/>
          </p:nvPr>
        </p:nvSpPr>
        <p:spPr>
          <a:xfrm>
            <a:off x="342900" y="710968"/>
            <a:ext cx="11523133" cy="504000"/>
          </a:xfrm>
          <a:prstGeom prst="rect">
            <a:avLst/>
          </a:prstGeom>
        </p:spPr>
        <p:txBody>
          <a:bodyPr anchor="t">
            <a:normAutofit/>
          </a:bodyPr>
          <a:lstStyle>
            <a:lvl1pPr marL="0" indent="0" algn="just">
              <a:buNone/>
              <a:defRPr sz="2800">
                <a:solidFill>
                  <a:srgbClr val="960B22"/>
                </a:solidFill>
                <a:latin typeface="Gill Sans MT" panose="020B05020201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pt-BR" dirty="0"/>
          </a:p>
        </p:txBody>
      </p:sp>
      <p:sp>
        <p:nvSpPr>
          <p:cNvPr id="13" name="Title 1">
            <a:extLst>
              <a:ext uri="{FF2B5EF4-FFF2-40B4-BE49-F238E27FC236}">
                <a16:creationId xmlns:a16="http://schemas.microsoft.com/office/drawing/2014/main" id="{E2500549-C5C2-456C-AD83-222A7F4E2909}"/>
              </a:ext>
            </a:extLst>
          </p:cNvPr>
          <p:cNvSpPr>
            <a:spLocks noGrp="1"/>
          </p:cNvSpPr>
          <p:nvPr>
            <p:ph type="title"/>
          </p:nvPr>
        </p:nvSpPr>
        <p:spPr>
          <a:xfrm>
            <a:off x="342900" y="144559"/>
            <a:ext cx="11523133" cy="648000"/>
          </a:xfrm>
          <a:prstGeom prst="rect">
            <a:avLst/>
          </a:prstGeom>
        </p:spPr>
        <p:txBody>
          <a:bodyPr anchor="t"/>
          <a:lstStyle>
            <a:lvl1pPr algn="l">
              <a:defRPr sz="4000">
                <a:solidFill>
                  <a:srgbClr val="960B22"/>
                </a:solidFill>
                <a:latin typeface="Gill Sans MT" panose="020B0502020104020203"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DCFF4DD2-19DF-40F9-9AD4-E9CB9EBD4977}"/>
              </a:ext>
            </a:extLst>
          </p:cNvPr>
          <p:cNvSpPr>
            <a:spLocks noGrp="1"/>
          </p:cNvSpPr>
          <p:nvPr>
            <p:ph type="ftr" sz="quarter" idx="11"/>
          </p:nvPr>
        </p:nvSpPr>
        <p:spPr>
          <a:xfrm>
            <a:off x="2496000" y="6413029"/>
            <a:ext cx="7200000" cy="324000"/>
          </a:xfrm>
          <a:prstGeom prst="rect">
            <a:avLst/>
          </a:prstGeom>
        </p:spPr>
        <p:txBody>
          <a:bodyPr anchor="ctr"/>
          <a:lstStyle>
            <a:lvl1pPr algn="ctr">
              <a:defRPr sz="1200">
                <a:latin typeface="Gill Sans MT" panose="020B0502020104020203" pitchFamily="34" charset="0"/>
              </a:defRPr>
            </a:lvl1pPr>
          </a:lstStyle>
          <a:p>
            <a:r>
              <a:rPr lang="pt-BR" dirty="0"/>
              <a:t>Introdução ao CAD</a:t>
            </a:r>
          </a:p>
        </p:txBody>
      </p:sp>
      <p:sp>
        <p:nvSpPr>
          <p:cNvPr id="15" name="Slide Number Placeholder 5">
            <a:extLst>
              <a:ext uri="{FF2B5EF4-FFF2-40B4-BE49-F238E27FC236}">
                <a16:creationId xmlns:a16="http://schemas.microsoft.com/office/drawing/2014/main" id="{94F6B68B-AD8A-4FED-B734-DB62E19CE10B}"/>
              </a:ext>
            </a:extLst>
          </p:cNvPr>
          <p:cNvSpPr>
            <a:spLocks noGrp="1"/>
          </p:cNvSpPr>
          <p:nvPr>
            <p:ph type="sldNum" sz="quarter" idx="12"/>
          </p:nvPr>
        </p:nvSpPr>
        <p:spPr>
          <a:xfrm>
            <a:off x="10866967" y="6413029"/>
            <a:ext cx="990600" cy="324000"/>
          </a:xfrm>
          <a:prstGeom prst="rect">
            <a:avLst/>
          </a:prstGeom>
        </p:spPr>
        <p:txBody>
          <a:bodyPr/>
          <a:lstStyle>
            <a:lvl1pPr algn="r">
              <a:defRPr sz="1200">
                <a:latin typeface="Gill Sans MT" panose="020B0502020104020203" pitchFamily="34" charset="0"/>
              </a:defRPr>
            </a:lvl1pPr>
          </a:lstStyle>
          <a:p>
            <a:fld id="{AB98E5AB-E52C-4D93-AE2B-4B76F5C227DE}" type="slidenum">
              <a:rPr lang="pt-BR" smtClean="0"/>
              <a:pPr/>
              <a:t>‹#›</a:t>
            </a:fld>
            <a:endParaRPr lang="pt-BR" dirty="0"/>
          </a:p>
        </p:txBody>
      </p:sp>
      <p:sp>
        <p:nvSpPr>
          <p:cNvPr id="17" name="Rectangle 16">
            <a:extLst>
              <a:ext uri="{FF2B5EF4-FFF2-40B4-BE49-F238E27FC236}">
                <a16:creationId xmlns:a16="http://schemas.microsoft.com/office/drawing/2014/main" id="{228CD503-CEE2-47A5-9CB7-C3873B42DDF8}"/>
              </a:ext>
            </a:extLst>
          </p:cNvPr>
          <p:cNvSpPr/>
          <p:nvPr userDrawn="1"/>
        </p:nvSpPr>
        <p:spPr>
          <a:xfrm>
            <a:off x="0" y="108560"/>
            <a:ext cx="192000" cy="1106409"/>
          </a:xfrm>
          <a:prstGeom prst="rect">
            <a:avLst/>
          </a:prstGeom>
          <a:solidFill>
            <a:srgbClr val="960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dirty="0"/>
          </a:p>
        </p:txBody>
      </p:sp>
      <p:sp>
        <p:nvSpPr>
          <p:cNvPr id="21" name="Content Placeholder 2">
            <a:extLst>
              <a:ext uri="{FF2B5EF4-FFF2-40B4-BE49-F238E27FC236}">
                <a16:creationId xmlns:a16="http://schemas.microsoft.com/office/drawing/2014/main" id="{DB87B68A-1C73-4CB6-A114-32F0D65273C1}"/>
              </a:ext>
            </a:extLst>
          </p:cNvPr>
          <p:cNvSpPr>
            <a:spLocks noGrp="1"/>
          </p:cNvSpPr>
          <p:nvPr>
            <p:ph idx="1"/>
          </p:nvPr>
        </p:nvSpPr>
        <p:spPr>
          <a:xfrm>
            <a:off x="342900" y="1499196"/>
            <a:ext cx="11506200" cy="4680000"/>
          </a:xfrm>
          <a:prstGeom prst="rect">
            <a:avLst/>
          </a:prstGeom>
        </p:spPr>
        <p:txBody>
          <a:bodyPr/>
          <a:lstStyle>
            <a:lvl1pPr marL="265113" indent="-265113">
              <a:buClr>
                <a:schemeClr val="bg2">
                  <a:lumMod val="50000"/>
                </a:schemeClr>
              </a:buClr>
              <a:buSzPct val="90000"/>
              <a:buFont typeface="Wingdings" panose="05000000000000000000" pitchFamily="2" charset="2"/>
              <a:buChar char="§"/>
              <a:defRPr sz="3600">
                <a:latin typeface="Gill Sans MT" panose="020B0502020104020203" pitchFamily="34" charset="0"/>
              </a:defRPr>
            </a:lvl1pPr>
            <a:lvl2pPr marL="717550" indent="-260350">
              <a:buClr>
                <a:schemeClr val="bg2">
                  <a:lumMod val="50000"/>
                </a:schemeClr>
              </a:buClr>
              <a:buSzPct val="90000"/>
              <a:buFont typeface="Wingdings" panose="05000000000000000000" pitchFamily="2" charset="2"/>
              <a:buChar char="§"/>
              <a:defRPr sz="3200">
                <a:latin typeface="Gill Sans MT" panose="020B0502020104020203" pitchFamily="34" charset="0"/>
              </a:defRPr>
            </a:lvl2pPr>
            <a:lvl3pPr marL="1143000" indent="-228600">
              <a:buClr>
                <a:schemeClr val="bg2">
                  <a:lumMod val="50000"/>
                </a:schemeClr>
              </a:buClr>
              <a:buSzPct val="90000"/>
              <a:buFont typeface="Wingdings" panose="05000000000000000000" pitchFamily="2" charset="2"/>
              <a:buChar char="§"/>
              <a:defRPr sz="2800">
                <a:latin typeface="Gill Sans MT" panose="020B0502020104020203" pitchFamily="34" charset="0"/>
              </a:defRPr>
            </a:lvl3pPr>
            <a:lvl4pPr marL="1600200" indent="-228600">
              <a:buClr>
                <a:schemeClr val="bg2">
                  <a:lumMod val="50000"/>
                </a:schemeClr>
              </a:buClr>
              <a:buSzPct val="90000"/>
              <a:buFont typeface="Wingdings" panose="05000000000000000000" pitchFamily="2" charset="2"/>
              <a:buChar char="§"/>
              <a:defRPr sz="2400">
                <a:latin typeface="Gill Sans MT" panose="020B0502020104020203" pitchFamily="34" charset="0"/>
              </a:defRPr>
            </a:lvl4pPr>
            <a:lvl5pPr marL="2057400" indent="-228600">
              <a:buClr>
                <a:schemeClr val="bg2">
                  <a:lumMod val="50000"/>
                </a:schemeClr>
              </a:buClr>
              <a:buSzPct val="90000"/>
              <a:buFont typeface="Wingdings" panose="05000000000000000000" pitchFamily="2" charset="2"/>
              <a:buChar char="§"/>
              <a:defRPr sz="2400">
                <a:latin typeface="Gill Sans MT" panose="020B05020201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71986F17-BD18-387B-0347-AE53457B07C8}"/>
              </a:ext>
            </a:extLst>
          </p:cNvPr>
          <p:cNvPicPr>
            <a:picLocks noChangeAspect="1"/>
          </p:cNvPicPr>
          <p:nvPr userDrawn="1"/>
        </p:nvPicPr>
        <p:blipFill>
          <a:blip r:embed="rId2">
            <a:extLst>
              <a:ext uri="{28A0092B-C50C-407E-A947-70E740481C1C}">
                <a14:useLocalDpi xmlns:a14="http://schemas.microsoft.com/office/drawing/2010/main" val="0"/>
              </a:ext>
            </a:extLst>
          </a:blip>
          <a:srcRect r="51115"/>
          <a:stretch>
            <a:fillRect/>
          </a:stretch>
        </p:blipFill>
        <p:spPr>
          <a:xfrm>
            <a:off x="342901" y="6413029"/>
            <a:ext cx="304800" cy="244412"/>
          </a:xfrm>
          <a:prstGeom prst="rect">
            <a:avLst/>
          </a:prstGeom>
          <a:solidFill>
            <a:schemeClr val="bg1"/>
          </a:solidFill>
        </p:spPr>
      </p:pic>
      <p:pic>
        <p:nvPicPr>
          <p:cNvPr id="7" name="Graphic 6">
            <a:extLst>
              <a:ext uri="{FF2B5EF4-FFF2-40B4-BE49-F238E27FC236}">
                <a16:creationId xmlns:a16="http://schemas.microsoft.com/office/drawing/2014/main" id="{534C0453-78CE-845C-593E-17F803C21B98}"/>
              </a:ext>
            </a:extLst>
          </p:cNvPr>
          <p:cNvPicPr>
            <a:picLocks noChangeAspect="1"/>
          </p:cNvPicPr>
          <p:nvPr userDrawn="1"/>
        </p:nvPicPr>
        <p:blipFill>
          <a:blip r:embed="rId3">
            <a:extLst>
              <a:ext uri="{96DAC541-7B7A-43D3-8B79-37D633B846F1}">
                <asvg:svgBlip xmlns:asvg="http://schemas.microsoft.com/office/drawing/2016/SVG/main" r:embed="rId4"/>
              </a:ext>
            </a:extLst>
          </a:blip>
          <a:srcRect t="6190" b="17382"/>
          <a:stretch>
            <a:fillRect/>
          </a:stretch>
        </p:blipFill>
        <p:spPr>
          <a:xfrm>
            <a:off x="1427296" y="6395941"/>
            <a:ext cx="606469" cy="278588"/>
          </a:xfrm>
          <a:prstGeom prst="rect">
            <a:avLst/>
          </a:prstGeom>
        </p:spPr>
      </p:pic>
      <p:pic>
        <p:nvPicPr>
          <p:cNvPr id="8" name="Picture 7">
            <a:extLst>
              <a:ext uri="{FF2B5EF4-FFF2-40B4-BE49-F238E27FC236}">
                <a16:creationId xmlns:a16="http://schemas.microsoft.com/office/drawing/2014/main" id="{B0888498-9DBF-070D-01C6-6038B66F11B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8205" y="6395941"/>
            <a:ext cx="278588" cy="278588"/>
          </a:xfrm>
          <a:prstGeom prst="rect">
            <a:avLst/>
          </a:prstGeom>
        </p:spPr>
      </p:pic>
    </p:spTree>
    <p:extLst>
      <p:ext uri="{BB962C8B-B14F-4D97-AF65-F5344CB8AC3E}">
        <p14:creationId xmlns:p14="http://schemas.microsoft.com/office/powerpoint/2010/main" val="4282708158"/>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6618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10"/>
      </p:ext>
    </p:extLst>
  </p:cSld>
  <p:clrMap bg1="lt1" tx1="dk1" bg2="lt2" tx2="dk2" accent1="accent1" accent2="accent2" accent3="accent3" accent4="accent4" accent5="accent5" accent6="accent6" hlink="hlink" folHlink="folHlink"/>
  <p:sldLayoutIdLst>
    <p:sldLayoutId id="2147483655" r:id="rId1"/>
    <p:sldLayoutId id="2147483666" r:id="rId2"/>
    <p:sldLayoutId id="2147483656" r:id="rId3"/>
    <p:sldLayoutId id="2147483667" r:id="rId4"/>
    <p:sldLayoutId id="2147483668"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pos="3840" userDrawn="1">
          <p15:clr>
            <a:srgbClr val="F26B43"/>
          </p15:clr>
        </p15:guide>
        <p15:guide id="4" pos="7469" userDrawn="1">
          <p15:clr>
            <a:srgbClr val="F26B43"/>
          </p15:clr>
        </p15:guide>
        <p15:guide id="5" orient="horz" pos="119" userDrawn="1">
          <p15:clr>
            <a:srgbClr val="F26B43"/>
          </p15:clr>
        </p15:guide>
        <p15:guide id="6" orient="horz" pos="420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olidworks.com/product/30-years/how-cad-changed-world-infographic" TargetMode="External"/><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github.com/FreeCAD/FreeCAD" TargetMode="External"/><Relationship Id="rId1" Type="http://schemas.openxmlformats.org/officeDocument/2006/relationships/slideLayout" Target="../slideLayouts/slideLayout3.xml"/><Relationship Id="rId4" Type="http://schemas.openxmlformats.org/officeDocument/2006/relationships/hyperlink" Target="https://www.freecad.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www.freecad.org/downloads.php?lang=en"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rabcad.com/library" TargetMode="External"/><Relationship Id="rId7" Type="http://schemas.openxmlformats.org/officeDocument/2006/relationships/hyperlink" Target="https://grabcad.com/library/tank-robotic-arm-2" TargetMode="External"/><Relationship Id="rId2" Type="http://schemas.openxmlformats.org/officeDocument/2006/relationships/hyperlink" Target="https://www.thingiverse.com/" TargetMode="External"/><Relationship Id="rId1" Type="http://schemas.openxmlformats.org/officeDocument/2006/relationships/slideLayout" Target="../slideLayouts/slideLayout4.xml"/><Relationship Id="rId6" Type="http://schemas.openxmlformats.org/officeDocument/2006/relationships/image" Target="../media/image33.jpg"/><Relationship Id="rId5" Type="http://schemas.openxmlformats.org/officeDocument/2006/relationships/hyperlink" Target="https://makerworld.com/pt" TargetMode="External"/><Relationship Id="rId4" Type="http://schemas.openxmlformats.org/officeDocument/2006/relationships/hyperlink" Target="https://www.printable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2.emf"/><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www.stroustrup.com/bs_faq2.html" TargetMode="External"/><Relationship Id="rId4" Type="http://schemas.openxmlformats.org/officeDocument/2006/relationships/hyperlink" Target="https://google.github.io/styleguide/cppguide.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fiemglab.com.br/o-que-e-industria-5-0/" TargetMode="Externa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learncpp.com/cpp-tutorial/73-passing-arguments-by-reference/"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hyperlink" Target="https://git-scm.com/book/pt-br/v1/Primeiros-passos-No%C3%A7%C3%B5es-B%C3%A1sicas-de-Git"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uides.github.com/" TargetMode="External"/><Relationship Id="rId7" Type="http://schemas.openxmlformats.org/officeDocument/2006/relationships/diagramColors" Target="../diagrams/colors3.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rogerdudler.github.io/git-guide/index.pt_BR.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hyperlink" Target="https://help.github.com/en/articles/pushing-to-a-remote" TargetMode="External"/><Relationship Id="rId4" Type="http://schemas.openxmlformats.org/officeDocument/2006/relationships/hyperlink" Target="https://help.github.com/en/articles/cloning-a-repository"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scm.com/book/pt-br/v1/Ramifica%C3%A7%C3%A3o-Branching-no-Git-O-que-%C3%A9-um-Branch"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solidworks.com/product/30-years/how-cad-changed-world-infographic" TargetMode="External"/><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solidworks.com/product/30-years/how-cad-changed-world-infographic" TargetMode="External"/><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solidworks.com/product/30-years/how-cad-changed-world-infographic" TargetMode="External"/><Relationship Id="rId2" Type="http://schemas.openxmlformats.org/officeDocument/2006/relationships/image" Target="../media/image2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093540-5898-4F4F-B402-D15108CF34F2}"/>
              </a:ext>
            </a:extLst>
          </p:cNvPr>
          <p:cNvSpPr>
            <a:spLocks noGrp="1"/>
          </p:cNvSpPr>
          <p:nvPr>
            <p:ph type="subTitle" idx="1"/>
          </p:nvPr>
        </p:nvSpPr>
        <p:spPr/>
        <p:txBody>
          <a:bodyPr/>
          <a:lstStyle/>
          <a:p>
            <a:r>
              <a:rPr lang="pt-BR" dirty="0"/>
              <a:t>Introdução ao CAD</a:t>
            </a:r>
          </a:p>
        </p:txBody>
      </p:sp>
      <p:sp>
        <p:nvSpPr>
          <p:cNvPr id="2" name="Title 1">
            <a:extLst>
              <a:ext uri="{FF2B5EF4-FFF2-40B4-BE49-F238E27FC236}">
                <a16:creationId xmlns:a16="http://schemas.microsoft.com/office/drawing/2014/main" id="{1087BA67-CA90-41A4-8F64-07A2853F0D84}"/>
              </a:ext>
            </a:extLst>
          </p:cNvPr>
          <p:cNvSpPr>
            <a:spLocks noGrp="1"/>
          </p:cNvSpPr>
          <p:nvPr>
            <p:ph type="ctrTitle"/>
          </p:nvPr>
        </p:nvSpPr>
        <p:spPr/>
        <p:txBody>
          <a:bodyPr/>
          <a:lstStyle/>
          <a:p>
            <a:r>
              <a:rPr lang="pt-BR" dirty="0"/>
              <a:t>Curso de desenho 3D paramétrico: </a:t>
            </a:r>
            <a:r>
              <a:rPr lang="pt-BR" dirty="0" err="1"/>
              <a:t>FreeCAD</a:t>
            </a:r>
            <a:r>
              <a:rPr lang="pt-BR" dirty="0"/>
              <a:t> para </a:t>
            </a:r>
            <a:r>
              <a:rPr lang="pt-BR" dirty="0" err="1"/>
              <a:t>Makers</a:t>
            </a:r>
            <a:endParaRPr lang="pt-BR" dirty="0"/>
          </a:p>
        </p:txBody>
      </p:sp>
    </p:spTree>
    <p:extLst>
      <p:ext uri="{BB962C8B-B14F-4D97-AF65-F5344CB8AC3E}">
        <p14:creationId xmlns:p14="http://schemas.microsoft.com/office/powerpoint/2010/main" val="2537584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49687-AC95-BB6D-6E28-08F697C9DA81}"/>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84A04C9E-72A4-AE03-AFD6-9A00997C1177}"/>
              </a:ext>
            </a:extLst>
          </p:cNvPr>
          <p:cNvSpPr>
            <a:spLocks noGrp="1"/>
          </p:cNvSpPr>
          <p:nvPr>
            <p:ph type="subTitle" idx="13"/>
          </p:nvPr>
        </p:nvSpPr>
        <p:spPr/>
        <p:txBody>
          <a:bodyPr/>
          <a:lstStyle/>
          <a:p>
            <a:r>
              <a:rPr lang="pt-BR" dirty="0"/>
              <a:t>Processo de desenho de um produto</a:t>
            </a:r>
          </a:p>
        </p:txBody>
      </p:sp>
      <p:sp>
        <p:nvSpPr>
          <p:cNvPr id="3" name="Title 2">
            <a:extLst>
              <a:ext uri="{FF2B5EF4-FFF2-40B4-BE49-F238E27FC236}">
                <a16:creationId xmlns:a16="http://schemas.microsoft.com/office/drawing/2014/main" id="{C2920DD7-EBB0-A0D5-6C18-61FF63689CB9}"/>
              </a:ext>
            </a:extLst>
          </p:cNvPr>
          <p:cNvSpPr>
            <a:spLocks noGrp="1"/>
          </p:cNvSpPr>
          <p:nvPr>
            <p:ph type="title"/>
          </p:nvPr>
        </p:nvSpPr>
        <p:spPr/>
        <p:txBody>
          <a:bodyPr/>
          <a:lstStyle/>
          <a:p>
            <a:r>
              <a:rPr lang="pt-BR" dirty="0"/>
              <a:t>Introdução</a:t>
            </a:r>
          </a:p>
        </p:txBody>
      </p:sp>
      <p:sp>
        <p:nvSpPr>
          <p:cNvPr id="4" name="Footer Placeholder 3">
            <a:extLst>
              <a:ext uri="{FF2B5EF4-FFF2-40B4-BE49-F238E27FC236}">
                <a16:creationId xmlns:a16="http://schemas.microsoft.com/office/drawing/2014/main" id="{220408D5-C751-B999-AF3D-C0CF0E4584BC}"/>
              </a:ext>
            </a:extLst>
          </p:cNvPr>
          <p:cNvSpPr>
            <a:spLocks noGrp="1"/>
          </p:cNvSpPr>
          <p:nvPr>
            <p:ph type="ftr" sz="quarter" idx="11"/>
          </p:nvPr>
        </p:nvSpPr>
        <p:spPr/>
        <p:txBody>
          <a:bodyPr/>
          <a:lstStyle/>
          <a:p>
            <a:r>
              <a:rPr lang="pt-BR"/>
              <a:t>Introdução ao CAD</a:t>
            </a:r>
            <a:endParaRPr lang="pt-BR" dirty="0"/>
          </a:p>
        </p:txBody>
      </p:sp>
      <p:sp>
        <p:nvSpPr>
          <p:cNvPr id="5" name="Slide Number Placeholder 4">
            <a:extLst>
              <a:ext uri="{FF2B5EF4-FFF2-40B4-BE49-F238E27FC236}">
                <a16:creationId xmlns:a16="http://schemas.microsoft.com/office/drawing/2014/main" id="{EFFEDF0D-416D-FB51-4D66-034BC9EDE228}"/>
              </a:ext>
            </a:extLst>
          </p:cNvPr>
          <p:cNvSpPr>
            <a:spLocks noGrp="1"/>
          </p:cNvSpPr>
          <p:nvPr>
            <p:ph type="sldNum" sz="quarter" idx="12"/>
          </p:nvPr>
        </p:nvSpPr>
        <p:spPr/>
        <p:txBody>
          <a:bodyPr/>
          <a:lstStyle/>
          <a:p>
            <a:fld id="{AB98E5AB-E52C-4D93-AE2B-4B76F5C227DE}" type="slidenum">
              <a:rPr lang="pt-BR" smtClean="0"/>
              <a:pPr/>
              <a:t>10</a:t>
            </a:fld>
            <a:endParaRPr lang="pt-BR" dirty="0"/>
          </a:p>
        </p:txBody>
      </p:sp>
      <p:pic>
        <p:nvPicPr>
          <p:cNvPr id="8" name="Content Placeholder 7">
            <a:extLst>
              <a:ext uri="{FF2B5EF4-FFF2-40B4-BE49-F238E27FC236}">
                <a16:creationId xmlns:a16="http://schemas.microsoft.com/office/drawing/2014/main" id="{EFF725FF-9057-C78D-9682-A681E28E883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634992" y="1498600"/>
            <a:ext cx="4922016" cy="4679950"/>
          </a:xfrm>
        </p:spPr>
      </p:pic>
      <p:sp>
        <p:nvSpPr>
          <p:cNvPr id="7" name="TextBox 6">
            <a:extLst>
              <a:ext uri="{FF2B5EF4-FFF2-40B4-BE49-F238E27FC236}">
                <a16:creationId xmlns:a16="http://schemas.microsoft.com/office/drawing/2014/main" id="{DBDFA863-3E0E-6102-88F3-B2C1B2886492}"/>
              </a:ext>
            </a:extLst>
          </p:cNvPr>
          <p:cNvSpPr txBox="1"/>
          <p:nvPr/>
        </p:nvSpPr>
        <p:spPr>
          <a:xfrm rot="783133">
            <a:off x="7250689" y="806364"/>
            <a:ext cx="2612638" cy="1200329"/>
          </a:xfrm>
          <a:prstGeom prst="rect">
            <a:avLst/>
          </a:prstGeom>
          <a:noFill/>
        </p:spPr>
        <p:txBody>
          <a:bodyPr wrap="none" rtlCol="0">
            <a:spAutoFit/>
          </a:bodyPr>
          <a:lstStyle/>
          <a:p>
            <a:r>
              <a:rPr lang="pt-BR" sz="7200" b="1" dirty="0">
                <a:ln w="9525">
                  <a:solidFill>
                    <a:schemeClr val="bg1"/>
                  </a:solidFill>
                  <a:prstDash val="solid"/>
                </a:ln>
                <a:effectLst>
                  <a:outerShdw blurRad="12700" dist="38100" dir="2700000" algn="tl" rotWithShape="0">
                    <a:schemeClr val="bg1">
                      <a:lumMod val="50000"/>
                    </a:schemeClr>
                  </a:outerShdw>
                </a:effectLst>
              </a:rPr>
              <a:t>2020’s</a:t>
            </a:r>
            <a:endParaRPr lang="pt-BR" sz="3600" b="1" dirty="0">
              <a:ln w="9525">
                <a:solidFill>
                  <a:schemeClr val="bg1"/>
                </a:solidFill>
                <a:prstDash val="solid"/>
              </a:ln>
              <a:effectLst>
                <a:outerShdw blurRad="12700" dist="38100" dir="2700000" algn="tl" rotWithShape="0">
                  <a:schemeClr val="bg1">
                    <a:lumMod val="50000"/>
                  </a:schemeClr>
                </a:outerShdw>
              </a:effectLst>
            </a:endParaRPr>
          </a:p>
        </p:txBody>
      </p:sp>
      <p:sp>
        <p:nvSpPr>
          <p:cNvPr id="9" name="Right Brace 8">
            <a:extLst>
              <a:ext uri="{FF2B5EF4-FFF2-40B4-BE49-F238E27FC236}">
                <a16:creationId xmlns:a16="http://schemas.microsoft.com/office/drawing/2014/main" id="{9BA20DAE-5F80-F3CC-D78F-16994A2228E5}"/>
              </a:ext>
            </a:extLst>
          </p:cNvPr>
          <p:cNvSpPr/>
          <p:nvPr/>
        </p:nvSpPr>
        <p:spPr>
          <a:xfrm>
            <a:off x="8750927" y="2254688"/>
            <a:ext cx="756538" cy="3892344"/>
          </a:xfrm>
          <a:prstGeom prst="rightBrace">
            <a:avLst>
              <a:gd name="adj1" fmla="val 94212"/>
              <a:gd name="adj2" fmla="val 744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TextBox 9">
            <a:extLst>
              <a:ext uri="{FF2B5EF4-FFF2-40B4-BE49-F238E27FC236}">
                <a16:creationId xmlns:a16="http://schemas.microsoft.com/office/drawing/2014/main" id="{479CC601-18D7-EB15-E501-8525DF41CD3A}"/>
              </a:ext>
            </a:extLst>
          </p:cNvPr>
          <p:cNvSpPr txBox="1"/>
          <p:nvPr/>
        </p:nvSpPr>
        <p:spPr>
          <a:xfrm>
            <a:off x="9507470" y="4823129"/>
            <a:ext cx="1513748" cy="923330"/>
          </a:xfrm>
          <a:prstGeom prst="rect">
            <a:avLst/>
          </a:prstGeom>
          <a:noFill/>
        </p:spPr>
        <p:txBody>
          <a:bodyPr wrap="none" rtlCol="0">
            <a:spAutoFit/>
          </a:bodyPr>
          <a:lstStyle/>
          <a:p>
            <a:pPr algn="ctr"/>
            <a:r>
              <a:rPr lang="pt-BR" dirty="0"/>
              <a:t>Custos desde</a:t>
            </a:r>
            <a:br>
              <a:rPr lang="pt-BR" dirty="0"/>
            </a:br>
            <a:r>
              <a:rPr lang="pt-BR" b="1" dirty="0"/>
              <a:t>$ 6000 </a:t>
            </a:r>
            <a:r>
              <a:rPr lang="pt-BR" dirty="0"/>
              <a:t>até </a:t>
            </a:r>
            <a:r>
              <a:rPr lang="pt-BR" b="1" dirty="0"/>
              <a:t>$ 0</a:t>
            </a:r>
            <a:br>
              <a:rPr lang="pt-BR" b="1" dirty="0"/>
            </a:br>
            <a:r>
              <a:rPr lang="pt-BR" b="1" dirty="0"/>
              <a:t>🫨</a:t>
            </a:r>
          </a:p>
        </p:txBody>
      </p:sp>
      <p:sp>
        <p:nvSpPr>
          <p:cNvPr id="6" name="TextBox 5">
            <a:extLst>
              <a:ext uri="{FF2B5EF4-FFF2-40B4-BE49-F238E27FC236}">
                <a16:creationId xmlns:a16="http://schemas.microsoft.com/office/drawing/2014/main" id="{8E7435B6-DA6A-042E-0ECD-2B0C1D696772}"/>
              </a:ext>
            </a:extLst>
          </p:cNvPr>
          <p:cNvSpPr txBox="1"/>
          <p:nvPr/>
        </p:nvSpPr>
        <p:spPr>
          <a:xfrm>
            <a:off x="258184" y="6141901"/>
            <a:ext cx="6433813" cy="307777"/>
          </a:xfrm>
          <a:prstGeom prst="rect">
            <a:avLst/>
          </a:prstGeom>
          <a:noFill/>
        </p:spPr>
        <p:txBody>
          <a:bodyPr wrap="none" rtlCol="0">
            <a:spAutoFit/>
          </a:bodyPr>
          <a:lstStyle/>
          <a:p>
            <a:r>
              <a:rPr lang="pt-BR" sz="1400" dirty="0"/>
              <a:t>*</a:t>
            </a:r>
            <a:r>
              <a:rPr lang="pt-BR" sz="1400" dirty="0">
                <a:hlinkClick r:id="rId3"/>
              </a:rPr>
              <a:t>https://</a:t>
            </a:r>
            <a:r>
              <a:rPr lang="pt-BR" sz="1400" dirty="0" err="1">
                <a:hlinkClick r:id="rId3"/>
              </a:rPr>
              <a:t>www.solidworks.com</a:t>
            </a:r>
            <a:r>
              <a:rPr lang="pt-BR" sz="1400" dirty="0">
                <a:hlinkClick r:id="rId3"/>
              </a:rPr>
              <a:t>/</a:t>
            </a:r>
            <a:r>
              <a:rPr lang="pt-BR" sz="1400" dirty="0" err="1">
                <a:hlinkClick r:id="rId3"/>
              </a:rPr>
              <a:t>product</a:t>
            </a:r>
            <a:r>
              <a:rPr lang="pt-BR" sz="1400" dirty="0">
                <a:hlinkClick r:id="rId3"/>
              </a:rPr>
              <a:t>/30-years/</a:t>
            </a:r>
            <a:r>
              <a:rPr lang="pt-BR" sz="1400" dirty="0" err="1">
                <a:hlinkClick r:id="rId3"/>
              </a:rPr>
              <a:t>how</a:t>
            </a:r>
            <a:r>
              <a:rPr lang="pt-BR" sz="1400" dirty="0">
                <a:hlinkClick r:id="rId3"/>
              </a:rPr>
              <a:t>-</a:t>
            </a:r>
            <a:r>
              <a:rPr lang="pt-BR" sz="1400" dirty="0" err="1">
                <a:hlinkClick r:id="rId3"/>
              </a:rPr>
              <a:t>cad</a:t>
            </a:r>
            <a:r>
              <a:rPr lang="pt-BR" sz="1400" dirty="0">
                <a:hlinkClick r:id="rId3"/>
              </a:rPr>
              <a:t>-</a:t>
            </a:r>
            <a:r>
              <a:rPr lang="pt-BR" sz="1400" dirty="0" err="1">
                <a:hlinkClick r:id="rId3"/>
              </a:rPr>
              <a:t>changed</a:t>
            </a:r>
            <a:r>
              <a:rPr lang="pt-BR" sz="1400" dirty="0">
                <a:hlinkClick r:id="rId3"/>
              </a:rPr>
              <a:t>-world-</a:t>
            </a:r>
            <a:r>
              <a:rPr lang="pt-BR" sz="1400" dirty="0" err="1">
                <a:hlinkClick r:id="rId3"/>
              </a:rPr>
              <a:t>infographic</a:t>
            </a:r>
            <a:endParaRPr lang="pt-BR" sz="1400" dirty="0"/>
          </a:p>
        </p:txBody>
      </p:sp>
    </p:spTree>
    <p:extLst>
      <p:ext uri="{BB962C8B-B14F-4D97-AF65-F5344CB8AC3E}">
        <p14:creationId xmlns:p14="http://schemas.microsoft.com/office/powerpoint/2010/main" val="1521544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0C12F-6C74-DDAC-F103-1ACAB135CE58}"/>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AC531313-2664-33FD-B369-552A45B2F5BA}"/>
              </a:ext>
            </a:extLst>
          </p:cNvPr>
          <p:cNvSpPr>
            <a:spLocks noGrp="1"/>
          </p:cNvSpPr>
          <p:nvPr>
            <p:ph type="subTitle" idx="13"/>
          </p:nvPr>
        </p:nvSpPr>
        <p:spPr/>
        <p:txBody>
          <a:bodyPr/>
          <a:lstStyle/>
          <a:p>
            <a:r>
              <a:rPr lang="pt-BR" dirty="0"/>
              <a:t>Tipos de </a:t>
            </a:r>
            <a:r>
              <a:rPr lang="pt-BR" b="1" dirty="0"/>
              <a:t>CAD</a:t>
            </a:r>
            <a:endParaRPr lang="pt-BR" dirty="0"/>
          </a:p>
        </p:txBody>
      </p:sp>
      <p:sp>
        <p:nvSpPr>
          <p:cNvPr id="4" name="Title 3">
            <a:extLst>
              <a:ext uri="{FF2B5EF4-FFF2-40B4-BE49-F238E27FC236}">
                <a16:creationId xmlns:a16="http://schemas.microsoft.com/office/drawing/2014/main" id="{33CA239A-7789-1D4D-0B88-FAEA1B6FC4D4}"/>
              </a:ext>
            </a:extLst>
          </p:cNvPr>
          <p:cNvSpPr>
            <a:spLocks noGrp="1"/>
          </p:cNvSpPr>
          <p:nvPr>
            <p:ph type="title"/>
          </p:nvPr>
        </p:nvSpPr>
        <p:spPr/>
        <p:txBody>
          <a:bodyPr/>
          <a:lstStyle/>
          <a:p>
            <a:r>
              <a:rPr lang="pt-BR" dirty="0"/>
              <a:t>Introdução</a:t>
            </a:r>
          </a:p>
        </p:txBody>
      </p:sp>
      <p:sp>
        <p:nvSpPr>
          <p:cNvPr id="5" name="Content Placeholder 4">
            <a:extLst>
              <a:ext uri="{FF2B5EF4-FFF2-40B4-BE49-F238E27FC236}">
                <a16:creationId xmlns:a16="http://schemas.microsoft.com/office/drawing/2014/main" id="{DF3256C0-1780-DC12-8CD1-68D135E0AF24}"/>
              </a:ext>
            </a:extLst>
          </p:cNvPr>
          <p:cNvSpPr>
            <a:spLocks noGrp="1"/>
          </p:cNvSpPr>
          <p:nvPr>
            <p:ph idx="1"/>
          </p:nvPr>
        </p:nvSpPr>
        <p:spPr>
          <a:xfrm>
            <a:off x="342901" y="1358968"/>
            <a:ext cx="7622004" cy="4680000"/>
          </a:xfrm>
        </p:spPr>
        <p:txBody>
          <a:bodyPr/>
          <a:lstStyle/>
          <a:p>
            <a:r>
              <a:rPr lang="pt-BR" sz="2400" noProof="0" dirty="0"/>
              <a:t>2D: </a:t>
            </a:r>
          </a:p>
          <a:p>
            <a:pPr lvl="1"/>
            <a:r>
              <a:rPr lang="pt-BR" sz="2000" noProof="0" dirty="0"/>
              <a:t>Documentação técnica, plantas baixas, diagramas elétricos e layouts de fábrica</a:t>
            </a:r>
          </a:p>
          <a:p>
            <a:pPr lvl="1"/>
            <a:r>
              <a:rPr lang="pt-BR" sz="2000" noProof="0" dirty="0"/>
              <a:t>Baseado em vetores (linhas, arcos, círculos) em um plano XY</a:t>
            </a:r>
          </a:p>
          <a:p>
            <a:r>
              <a:rPr lang="pt-BR" sz="2400" noProof="0" dirty="0"/>
              <a:t>3D </a:t>
            </a:r>
            <a:r>
              <a:rPr lang="pt-BR" sz="2400" noProof="0" dirty="0" err="1"/>
              <a:t>paramêtrico</a:t>
            </a:r>
            <a:r>
              <a:rPr lang="pt-BR" sz="2400" noProof="0" dirty="0"/>
              <a:t>:</a:t>
            </a:r>
          </a:p>
          <a:p>
            <a:pPr lvl="1"/>
            <a:r>
              <a:rPr lang="pt-BR" sz="2000" noProof="0" dirty="0"/>
              <a:t>Geometria 3D controlada por parâmetros (dimensões, relações matemáticas)</a:t>
            </a:r>
          </a:p>
          <a:p>
            <a:r>
              <a:rPr lang="pt-BR" sz="2400" noProof="0" dirty="0"/>
              <a:t>3D “</a:t>
            </a:r>
            <a:r>
              <a:rPr lang="pt-BR" sz="2400" noProof="0" dirty="0" err="1"/>
              <a:t>organico</a:t>
            </a:r>
            <a:r>
              <a:rPr lang="pt-BR" sz="2400" noProof="0" dirty="0"/>
              <a:t>”:</a:t>
            </a:r>
          </a:p>
          <a:p>
            <a:pPr lvl="1"/>
            <a:r>
              <a:rPr lang="pt-BR" sz="2000" noProof="0" dirty="0"/>
              <a:t>Trabalha com polígonos (malhas)</a:t>
            </a:r>
          </a:p>
          <a:p>
            <a:pPr lvl="1"/>
            <a:r>
              <a:rPr lang="pt-BR" sz="2000" noProof="0" dirty="0"/>
              <a:t>O foco é a estética visual, não a precisão dimensional milimétrica</a:t>
            </a:r>
          </a:p>
          <a:p>
            <a:r>
              <a:rPr lang="pt-BR" sz="2400" noProof="0" dirty="0"/>
              <a:t>BIM:</a:t>
            </a:r>
          </a:p>
          <a:p>
            <a:pPr lvl="1"/>
            <a:r>
              <a:rPr lang="pt-BR" sz="2000" noProof="0" dirty="0"/>
              <a:t>Evolução do CAD para Arquitetura e Construção Civil</a:t>
            </a:r>
          </a:p>
          <a:p>
            <a:pPr lvl="1"/>
            <a:r>
              <a:rPr lang="pt-BR" sz="2000" noProof="0" dirty="0"/>
              <a:t>Você não desenha apenas "linhas" ou "blocos", você insere objetos inteligentes</a:t>
            </a:r>
          </a:p>
        </p:txBody>
      </p:sp>
      <p:grpSp>
        <p:nvGrpSpPr>
          <p:cNvPr id="10" name="Group 9">
            <a:extLst>
              <a:ext uri="{FF2B5EF4-FFF2-40B4-BE49-F238E27FC236}">
                <a16:creationId xmlns:a16="http://schemas.microsoft.com/office/drawing/2014/main" id="{4EBD62FD-0934-E94E-1B8C-2AAB67F0A399}"/>
              </a:ext>
            </a:extLst>
          </p:cNvPr>
          <p:cNvGrpSpPr/>
          <p:nvPr/>
        </p:nvGrpSpPr>
        <p:grpSpPr>
          <a:xfrm>
            <a:off x="8648425" y="179901"/>
            <a:ext cx="2974082" cy="2042511"/>
            <a:chOff x="8407793" y="275340"/>
            <a:chExt cx="2974082" cy="2042511"/>
          </a:xfrm>
        </p:grpSpPr>
        <p:pic>
          <p:nvPicPr>
            <p:cNvPr id="6150" name="Picture 6" descr="Software CAD | Projeto 2D e 3D assistido por computador | Autodesk">
              <a:extLst>
                <a:ext uri="{FF2B5EF4-FFF2-40B4-BE49-F238E27FC236}">
                  <a16:creationId xmlns:a16="http://schemas.microsoft.com/office/drawing/2014/main" id="{78A0A36C-4CEC-E11A-CD55-0775C31F7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7793" y="275340"/>
              <a:ext cx="2974082" cy="16748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796BBC-740B-4686-06AB-657AA30C5290}"/>
                </a:ext>
              </a:extLst>
            </p:cNvPr>
            <p:cNvSpPr txBox="1"/>
            <p:nvPr/>
          </p:nvSpPr>
          <p:spPr>
            <a:xfrm>
              <a:off x="8407793" y="1948519"/>
              <a:ext cx="2974081" cy="369332"/>
            </a:xfrm>
            <a:prstGeom prst="rect">
              <a:avLst/>
            </a:prstGeom>
            <a:noFill/>
          </p:spPr>
          <p:txBody>
            <a:bodyPr wrap="square" rtlCol="0">
              <a:spAutoFit/>
            </a:bodyPr>
            <a:lstStyle/>
            <a:p>
              <a:pPr algn="ctr"/>
              <a:r>
                <a:rPr lang="pt-BR" dirty="0"/>
                <a:t>AutoCAD 2D</a:t>
              </a:r>
            </a:p>
          </p:txBody>
        </p:sp>
      </p:grpSp>
      <p:grpSp>
        <p:nvGrpSpPr>
          <p:cNvPr id="11" name="Group 10">
            <a:extLst>
              <a:ext uri="{FF2B5EF4-FFF2-40B4-BE49-F238E27FC236}">
                <a16:creationId xmlns:a16="http://schemas.microsoft.com/office/drawing/2014/main" id="{EE1765CA-DB03-4B1A-0096-7A300659C774}"/>
              </a:ext>
            </a:extLst>
          </p:cNvPr>
          <p:cNvGrpSpPr/>
          <p:nvPr/>
        </p:nvGrpSpPr>
        <p:grpSpPr>
          <a:xfrm>
            <a:off x="8648425" y="2429158"/>
            <a:ext cx="2974082" cy="2131667"/>
            <a:chOff x="8407792" y="2546979"/>
            <a:chExt cx="2974082" cy="2131667"/>
          </a:xfrm>
        </p:grpSpPr>
        <p:pic>
          <p:nvPicPr>
            <p:cNvPr id="6148" name="Picture 4" descr="Quick Character Design in Zbrush - Cubebrush">
              <a:extLst>
                <a:ext uri="{FF2B5EF4-FFF2-40B4-BE49-F238E27FC236}">
                  <a16:creationId xmlns:a16="http://schemas.microsoft.com/office/drawing/2014/main" id="{179100FE-AD87-E832-DF9D-C2BBF08BD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793" y="2546979"/>
              <a:ext cx="2974081" cy="1487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0800D9-FC0C-1D42-EB77-1B6091CC548E}"/>
                </a:ext>
              </a:extLst>
            </p:cNvPr>
            <p:cNvSpPr txBox="1"/>
            <p:nvPr/>
          </p:nvSpPr>
          <p:spPr>
            <a:xfrm>
              <a:off x="8407792" y="4032315"/>
              <a:ext cx="2974081" cy="646331"/>
            </a:xfrm>
            <a:prstGeom prst="rect">
              <a:avLst/>
            </a:prstGeom>
            <a:noFill/>
          </p:spPr>
          <p:txBody>
            <a:bodyPr wrap="square" rtlCol="0">
              <a:spAutoFit/>
            </a:bodyPr>
            <a:lstStyle/>
            <a:p>
              <a:pPr algn="ctr"/>
              <a:r>
                <a:rPr lang="pt-BR" dirty="0"/>
                <a:t>Modelando uma cara realista no </a:t>
              </a:r>
              <a:r>
                <a:rPr lang="pt-BR" dirty="0" err="1"/>
                <a:t>Zbrush</a:t>
              </a:r>
              <a:endParaRPr lang="pt-BR" dirty="0"/>
            </a:p>
          </p:txBody>
        </p:sp>
      </p:grpSp>
      <p:grpSp>
        <p:nvGrpSpPr>
          <p:cNvPr id="12" name="Group 11">
            <a:extLst>
              <a:ext uri="{FF2B5EF4-FFF2-40B4-BE49-F238E27FC236}">
                <a16:creationId xmlns:a16="http://schemas.microsoft.com/office/drawing/2014/main" id="{C35B3EFE-926C-0185-DF10-92B1FCF53458}"/>
              </a:ext>
            </a:extLst>
          </p:cNvPr>
          <p:cNvGrpSpPr/>
          <p:nvPr/>
        </p:nvGrpSpPr>
        <p:grpSpPr>
          <a:xfrm>
            <a:off x="8648425" y="4767571"/>
            <a:ext cx="2974082" cy="1881322"/>
            <a:chOff x="8407791" y="4767571"/>
            <a:chExt cx="2974082" cy="1881322"/>
          </a:xfrm>
        </p:grpSpPr>
        <p:pic>
          <p:nvPicPr>
            <p:cNvPr id="6146" name="Picture 2" descr="Corte transversal de edifício mostrando dados BIM">
              <a:extLst>
                <a:ext uri="{FF2B5EF4-FFF2-40B4-BE49-F238E27FC236}">
                  <a16:creationId xmlns:a16="http://schemas.microsoft.com/office/drawing/2014/main" id="{6D5E0A1A-A91D-3049-235D-786C87F480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77" b="9010"/>
            <a:stretch>
              <a:fillRect/>
            </a:stretch>
          </p:blipFill>
          <p:spPr bwMode="auto">
            <a:xfrm>
              <a:off x="8407792" y="4767571"/>
              <a:ext cx="2974081" cy="1511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3074293-CA81-A400-A5A3-C1D3E5C33125}"/>
                </a:ext>
              </a:extLst>
            </p:cNvPr>
            <p:cNvSpPr txBox="1"/>
            <p:nvPr/>
          </p:nvSpPr>
          <p:spPr>
            <a:xfrm>
              <a:off x="8407791" y="6279561"/>
              <a:ext cx="2974081" cy="369332"/>
            </a:xfrm>
            <a:prstGeom prst="rect">
              <a:avLst/>
            </a:prstGeom>
            <a:noFill/>
          </p:spPr>
          <p:txBody>
            <a:bodyPr wrap="square" rtlCol="0">
              <a:spAutoFit/>
            </a:bodyPr>
            <a:lstStyle/>
            <a:p>
              <a:pPr algn="ctr"/>
              <a:r>
                <a:rPr lang="pt-BR" dirty="0"/>
                <a:t>BIM de um prédio</a:t>
              </a:r>
            </a:p>
          </p:txBody>
        </p:sp>
      </p:grpSp>
      <p:sp>
        <p:nvSpPr>
          <p:cNvPr id="13" name="Slide Number Placeholder 4">
            <a:extLst>
              <a:ext uri="{FF2B5EF4-FFF2-40B4-BE49-F238E27FC236}">
                <a16:creationId xmlns:a16="http://schemas.microsoft.com/office/drawing/2014/main" id="{5167F784-955D-8441-252E-0AF5196DAE73}"/>
              </a:ext>
            </a:extLst>
          </p:cNvPr>
          <p:cNvSpPr>
            <a:spLocks noGrp="1"/>
          </p:cNvSpPr>
          <p:nvPr>
            <p:ph type="sldNum" sz="quarter" idx="12"/>
          </p:nvPr>
        </p:nvSpPr>
        <p:spPr>
          <a:xfrm>
            <a:off x="10866967" y="6413029"/>
            <a:ext cx="990600" cy="324000"/>
          </a:xfrm>
        </p:spPr>
        <p:txBody>
          <a:bodyPr/>
          <a:lstStyle/>
          <a:p>
            <a:fld id="{AB98E5AB-E52C-4D93-AE2B-4B76F5C227DE}" type="slidenum">
              <a:rPr lang="pt-BR" smtClean="0"/>
              <a:pPr/>
              <a:t>11</a:t>
            </a:fld>
            <a:endParaRPr lang="pt-BR" dirty="0"/>
          </a:p>
        </p:txBody>
      </p:sp>
    </p:spTree>
    <p:extLst>
      <p:ext uri="{BB962C8B-B14F-4D97-AF65-F5344CB8AC3E}">
        <p14:creationId xmlns:p14="http://schemas.microsoft.com/office/powerpoint/2010/main" val="355702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01815-B6BC-EE2C-1E59-DDF206626365}"/>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CAC554EA-146A-9D0A-8CDE-4F2563F04E9C}"/>
              </a:ext>
            </a:extLst>
          </p:cNvPr>
          <p:cNvSpPr>
            <a:spLocks noGrp="1"/>
          </p:cNvSpPr>
          <p:nvPr>
            <p:ph type="subTitle" idx="13"/>
          </p:nvPr>
        </p:nvSpPr>
        <p:spPr/>
        <p:txBody>
          <a:bodyPr/>
          <a:lstStyle/>
          <a:p>
            <a:r>
              <a:rPr lang="pt-BR" dirty="0"/>
              <a:t>Tipos de </a:t>
            </a:r>
            <a:r>
              <a:rPr lang="pt-BR" b="1" dirty="0"/>
              <a:t>CAD</a:t>
            </a:r>
            <a:endParaRPr lang="pt-BR" dirty="0"/>
          </a:p>
        </p:txBody>
      </p:sp>
      <p:sp>
        <p:nvSpPr>
          <p:cNvPr id="4" name="Title 3">
            <a:extLst>
              <a:ext uri="{FF2B5EF4-FFF2-40B4-BE49-F238E27FC236}">
                <a16:creationId xmlns:a16="http://schemas.microsoft.com/office/drawing/2014/main" id="{2A89094A-0032-1647-4B7B-53E3EB2946C0}"/>
              </a:ext>
            </a:extLst>
          </p:cNvPr>
          <p:cNvSpPr>
            <a:spLocks noGrp="1"/>
          </p:cNvSpPr>
          <p:nvPr>
            <p:ph type="title"/>
          </p:nvPr>
        </p:nvSpPr>
        <p:spPr/>
        <p:txBody>
          <a:bodyPr/>
          <a:lstStyle/>
          <a:p>
            <a:r>
              <a:rPr lang="pt-BR" dirty="0"/>
              <a:t>Introdução</a:t>
            </a:r>
          </a:p>
        </p:txBody>
      </p:sp>
      <p:sp>
        <p:nvSpPr>
          <p:cNvPr id="13" name="Slide Number Placeholder 4">
            <a:extLst>
              <a:ext uri="{FF2B5EF4-FFF2-40B4-BE49-F238E27FC236}">
                <a16:creationId xmlns:a16="http://schemas.microsoft.com/office/drawing/2014/main" id="{829D0C21-F17D-DC41-CE55-2854562B1525}"/>
              </a:ext>
            </a:extLst>
          </p:cNvPr>
          <p:cNvSpPr>
            <a:spLocks noGrp="1"/>
          </p:cNvSpPr>
          <p:nvPr>
            <p:ph type="sldNum" sz="quarter" idx="12"/>
          </p:nvPr>
        </p:nvSpPr>
        <p:spPr>
          <a:xfrm>
            <a:off x="10866967" y="6413029"/>
            <a:ext cx="990600" cy="324000"/>
          </a:xfrm>
        </p:spPr>
        <p:txBody>
          <a:bodyPr/>
          <a:lstStyle/>
          <a:p>
            <a:fld id="{AB98E5AB-E52C-4D93-AE2B-4B76F5C227DE}" type="slidenum">
              <a:rPr lang="pt-BR" smtClean="0"/>
              <a:pPr/>
              <a:t>12</a:t>
            </a:fld>
            <a:endParaRPr lang="pt-BR" dirty="0"/>
          </a:p>
        </p:txBody>
      </p:sp>
      <p:sp>
        <p:nvSpPr>
          <p:cNvPr id="8" name="Content Placeholder 7">
            <a:extLst>
              <a:ext uri="{FF2B5EF4-FFF2-40B4-BE49-F238E27FC236}">
                <a16:creationId xmlns:a16="http://schemas.microsoft.com/office/drawing/2014/main" id="{B7FEDA6C-BD07-7E03-265E-D040FFDD34D2}"/>
              </a:ext>
            </a:extLst>
          </p:cNvPr>
          <p:cNvSpPr>
            <a:spLocks noGrp="1"/>
          </p:cNvSpPr>
          <p:nvPr>
            <p:ph idx="1"/>
          </p:nvPr>
        </p:nvSpPr>
        <p:spPr/>
        <p:txBody>
          <a:bodyPr/>
          <a:lstStyle/>
          <a:p>
            <a:r>
              <a:rPr lang="pt-BR" dirty="0"/>
              <a:t>Quadro comparativo</a:t>
            </a:r>
          </a:p>
        </p:txBody>
      </p:sp>
      <p:graphicFrame>
        <p:nvGraphicFramePr>
          <p:cNvPr id="14" name="Table 13">
            <a:extLst>
              <a:ext uri="{FF2B5EF4-FFF2-40B4-BE49-F238E27FC236}">
                <a16:creationId xmlns:a16="http://schemas.microsoft.com/office/drawing/2014/main" id="{10B8E5F4-ABD7-4DB7-32A6-94CAA34A7DF8}"/>
              </a:ext>
            </a:extLst>
          </p:cNvPr>
          <p:cNvGraphicFramePr>
            <a:graphicFrameLocks noGrp="1"/>
          </p:cNvGraphicFramePr>
          <p:nvPr>
            <p:extLst>
              <p:ext uri="{D42A27DB-BD31-4B8C-83A1-F6EECF244321}">
                <p14:modId xmlns:p14="http://schemas.microsoft.com/office/powerpoint/2010/main" val="1536206132"/>
              </p:ext>
            </p:extLst>
          </p:nvPr>
        </p:nvGraphicFramePr>
        <p:xfrm>
          <a:off x="342899" y="2726676"/>
          <a:ext cx="11523132" cy="2474036"/>
        </p:xfrm>
        <a:graphic>
          <a:graphicData uri="http://schemas.openxmlformats.org/drawingml/2006/table">
            <a:tbl>
              <a:tblPr firstRow="1" bandRow="1">
                <a:tableStyleId>{5C22544A-7EE6-4342-B048-85BDC9FD1C3A}</a:tableStyleId>
              </a:tblPr>
              <a:tblGrid>
                <a:gridCol w="2147638">
                  <a:extLst>
                    <a:ext uri="{9D8B030D-6E8A-4147-A177-3AD203B41FA5}">
                      <a16:colId xmlns:a16="http://schemas.microsoft.com/office/drawing/2014/main" val="1551326170"/>
                    </a:ext>
                  </a:extLst>
                </a:gridCol>
                <a:gridCol w="3613928">
                  <a:extLst>
                    <a:ext uri="{9D8B030D-6E8A-4147-A177-3AD203B41FA5}">
                      <a16:colId xmlns:a16="http://schemas.microsoft.com/office/drawing/2014/main" val="1512864217"/>
                    </a:ext>
                  </a:extLst>
                </a:gridCol>
                <a:gridCol w="1740124">
                  <a:extLst>
                    <a:ext uri="{9D8B030D-6E8A-4147-A177-3AD203B41FA5}">
                      <a16:colId xmlns:a16="http://schemas.microsoft.com/office/drawing/2014/main" val="208998529"/>
                    </a:ext>
                  </a:extLst>
                </a:gridCol>
                <a:gridCol w="4021442">
                  <a:extLst>
                    <a:ext uri="{9D8B030D-6E8A-4147-A177-3AD203B41FA5}">
                      <a16:colId xmlns:a16="http://schemas.microsoft.com/office/drawing/2014/main" val="2128018168"/>
                    </a:ext>
                  </a:extLst>
                </a:gridCol>
              </a:tblGrid>
              <a:tr h="413566">
                <a:tc>
                  <a:txBody>
                    <a:bodyPr/>
                    <a:lstStyle/>
                    <a:p>
                      <a:pPr algn="ctr"/>
                      <a:r>
                        <a:rPr lang="pt-BR" sz="2000" dirty="0"/>
                        <a:t>Tipo de CAD</a:t>
                      </a:r>
                    </a:p>
                  </a:txBody>
                  <a:tcPr/>
                </a:tc>
                <a:tc>
                  <a:txBody>
                    <a:bodyPr/>
                    <a:lstStyle/>
                    <a:p>
                      <a:pPr algn="ctr"/>
                      <a:r>
                        <a:rPr lang="pt-BR" sz="2000" dirty="0"/>
                        <a:t>Foco Principal</a:t>
                      </a:r>
                    </a:p>
                  </a:txBody>
                  <a:tcPr/>
                </a:tc>
                <a:tc>
                  <a:txBody>
                    <a:bodyPr/>
                    <a:lstStyle/>
                    <a:p>
                      <a:pPr algn="ctr"/>
                      <a:r>
                        <a:rPr lang="pt-BR" sz="2000" dirty="0"/>
                        <a:t>Precisão</a:t>
                      </a:r>
                    </a:p>
                  </a:txBody>
                  <a:tcPr/>
                </a:tc>
                <a:tc>
                  <a:txBody>
                    <a:bodyPr/>
                    <a:lstStyle/>
                    <a:p>
                      <a:pPr algn="ctr"/>
                      <a:r>
                        <a:rPr lang="pt-BR" sz="2000" dirty="0"/>
                        <a:t>Exemplos de Software</a:t>
                      </a:r>
                    </a:p>
                  </a:txBody>
                  <a:tcPr/>
                </a:tc>
                <a:extLst>
                  <a:ext uri="{0D108BD9-81ED-4DB2-BD59-A6C34878D82A}">
                    <a16:rowId xmlns:a16="http://schemas.microsoft.com/office/drawing/2014/main" val="2924006633"/>
                  </a:ext>
                </a:extLst>
              </a:tr>
              <a:tr h="412094">
                <a:tc>
                  <a:txBody>
                    <a:bodyPr/>
                    <a:lstStyle/>
                    <a:p>
                      <a:r>
                        <a:rPr lang="pt-BR" sz="2000" b="1" dirty="0"/>
                        <a:t>CAD 2D</a:t>
                      </a:r>
                    </a:p>
                  </a:txBody>
                  <a:tcPr/>
                </a:tc>
                <a:tc>
                  <a:txBody>
                    <a:bodyPr/>
                    <a:lstStyle/>
                    <a:p>
                      <a:r>
                        <a:rPr lang="pt-BR" sz="2000" dirty="0"/>
                        <a:t>Documentação / Layout</a:t>
                      </a:r>
                    </a:p>
                  </a:txBody>
                  <a:tcPr/>
                </a:tc>
                <a:tc>
                  <a:txBody>
                    <a:bodyPr/>
                    <a:lstStyle/>
                    <a:p>
                      <a:r>
                        <a:rPr lang="pt-BR" sz="2000" dirty="0"/>
                        <a:t>Alta</a:t>
                      </a:r>
                    </a:p>
                  </a:txBody>
                  <a:tcPr/>
                </a:tc>
                <a:tc>
                  <a:txBody>
                    <a:bodyPr/>
                    <a:lstStyle/>
                    <a:p>
                      <a:r>
                        <a:rPr lang="pt-BR" sz="2000" dirty="0"/>
                        <a:t>AutoCAD, </a:t>
                      </a:r>
                      <a:r>
                        <a:rPr lang="pt-BR" sz="2000" dirty="0" err="1"/>
                        <a:t>LibreCAD</a:t>
                      </a:r>
                      <a:endParaRPr lang="pt-BR" sz="2000" dirty="0"/>
                    </a:p>
                  </a:txBody>
                  <a:tcPr/>
                </a:tc>
                <a:extLst>
                  <a:ext uri="{0D108BD9-81ED-4DB2-BD59-A6C34878D82A}">
                    <a16:rowId xmlns:a16="http://schemas.microsoft.com/office/drawing/2014/main" val="2977860475"/>
                  </a:ext>
                </a:extLst>
              </a:tr>
              <a:tr h="412094">
                <a:tc>
                  <a:txBody>
                    <a:bodyPr/>
                    <a:lstStyle/>
                    <a:p>
                      <a:r>
                        <a:rPr lang="pt-BR" sz="2000" b="1" dirty="0"/>
                        <a:t>3D Paramétrico</a:t>
                      </a:r>
                    </a:p>
                  </a:txBody>
                  <a:tcPr/>
                </a:tc>
                <a:tc>
                  <a:txBody>
                    <a:bodyPr/>
                    <a:lstStyle/>
                    <a:p>
                      <a:r>
                        <a:rPr lang="pt-BR" sz="2000" dirty="0"/>
                        <a:t>Engenharia / Mecânica</a:t>
                      </a:r>
                    </a:p>
                  </a:txBody>
                  <a:tcPr/>
                </a:tc>
                <a:tc>
                  <a:txBody>
                    <a:bodyPr/>
                    <a:lstStyle/>
                    <a:p>
                      <a:r>
                        <a:rPr lang="pt-BR" sz="2000" dirty="0"/>
                        <a:t>Absoluta</a:t>
                      </a:r>
                    </a:p>
                  </a:txBody>
                  <a:tcPr/>
                </a:tc>
                <a:tc>
                  <a:txBody>
                    <a:bodyPr/>
                    <a:lstStyle/>
                    <a:p>
                      <a:r>
                        <a:rPr lang="pt-BR" sz="2000" dirty="0" err="1"/>
                        <a:t>SolidWorks</a:t>
                      </a:r>
                      <a:r>
                        <a:rPr lang="pt-BR" sz="2000" dirty="0"/>
                        <a:t>, Fusion360, </a:t>
                      </a:r>
                      <a:r>
                        <a:rPr lang="pt-BR" sz="2000" b="1" dirty="0" err="1"/>
                        <a:t>FreeCAD</a:t>
                      </a:r>
                      <a:endParaRPr lang="pt-BR" sz="2000" b="1" dirty="0"/>
                    </a:p>
                  </a:txBody>
                  <a:tcPr/>
                </a:tc>
                <a:extLst>
                  <a:ext uri="{0D108BD9-81ED-4DB2-BD59-A6C34878D82A}">
                    <a16:rowId xmlns:a16="http://schemas.microsoft.com/office/drawing/2014/main" val="2456946122"/>
                  </a:ext>
                </a:extLst>
              </a:tr>
              <a:tr h="412094">
                <a:tc>
                  <a:txBody>
                    <a:bodyPr/>
                    <a:lstStyle/>
                    <a:p>
                      <a:r>
                        <a:rPr lang="pt-BR" sz="2000" b="1" dirty="0"/>
                        <a:t>3D Direto</a:t>
                      </a:r>
                    </a:p>
                  </a:txBody>
                  <a:tcPr/>
                </a:tc>
                <a:tc>
                  <a:txBody>
                    <a:bodyPr/>
                    <a:lstStyle/>
                    <a:p>
                      <a:r>
                        <a:rPr lang="pt-BR" sz="2000" dirty="0"/>
                        <a:t>Conceito Rápido / Design</a:t>
                      </a:r>
                    </a:p>
                  </a:txBody>
                  <a:tcPr/>
                </a:tc>
                <a:tc>
                  <a:txBody>
                    <a:bodyPr/>
                    <a:lstStyle/>
                    <a:p>
                      <a:r>
                        <a:rPr lang="pt-BR" sz="2000" dirty="0"/>
                        <a:t>Média / Alta</a:t>
                      </a:r>
                    </a:p>
                  </a:txBody>
                  <a:tcPr/>
                </a:tc>
                <a:tc>
                  <a:txBody>
                    <a:bodyPr/>
                    <a:lstStyle/>
                    <a:p>
                      <a:r>
                        <a:rPr lang="pt-BR" sz="2000" dirty="0" err="1"/>
                        <a:t>SketchUp</a:t>
                      </a:r>
                      <a:r>
                        <a:rPr lang="pt-BR" sz="2000" dirty="0"/>
                        <a:t>, </a:t>
                      </a:r>
                      <a:r>
                        <a:rPr lang="pt-BR" sz="2000" dirty="0" err="1"/>
                        <a:t>TinkerCAD</a:t>
                      </a:r>
                      <a:endParaRPr lang="pt-BR" sz="2000" dirty="0"/>
                    </a:p>
                  </a:txBody>
                  <a:tcPr/>
                </a:tc>
                <a:extLst>
                  <a:ext uri="{0D108BD9-81ED-4DB2-BD59-A6C34878D82A}">
                    <a16:rowId xmlns:a16="http://schemas.microsoft.com/office/drawing/2014/main" val="1212466286"/>
                  </a:ext>
                </a:extLst>
              </a:tr>
              <a:tr h="412094">
                <a:tc>
                  <a:txBody>
                    <a:bodyPr/>
                    <a:lstStyle/>
                    <a:p>
                      <a:r>
                        <a:rPr lang="pt-BR" sz="2000" b="1" dirty="0" err="1"/>
                        <a:t>Mesh</a:t>
                      </a:r>
                      <a:r>
                        <a:rPr lang="pt-BR" sz="2000" b="1" dirty="0"/>
                        <a:t> (Poligonal)</a:t>
                      </a:r>
                    </a:p>
                  </a:txBody>
                  <a:tcPr/>
                </a:tc>
                <a:tc>
                  <a:txBody>
                    <a:bodyPr/>
                    <a:lstStyle/>
                    <a:p>
                      <a:r>
                        <a:rPr lang="pt-BR" sz="2000" dirty="0"/>
                        <a:t>Visual / </a:t>
                      </a:r>
                      <a:r>
                        <a:rPr lang="pt-BR" sz="2000" dirty="0" err="1"/>
                        <a:t>Artistico</a:t>
                      </a:r>
                      <a:endParaRPr lang="pt-BR" sz="2000" dirty="0"/>
                    </a:p>
                  </a:txBody>
                  <a:tcPr/>
                </a:tc>
                <a:tc>
                  <a:txBody>
                    <a:bodyPr/>
                    <a:lstStyle/>
                    <a:p>
                      <a:r>
                        <a:rPr lang="pt-BR" sz="2000" dirty="0"/>
                        <a:t>Visual</a:t>
                      </a:r>
                    </a:p>
                  </a:txBody>
                  <a:tcPr/>
                </a:tc>
                <a:tc>
                  <a:txBody>
                    <a:bodyPr/>
                    <a:lstStyle/>
                    <a:p>
                      <a:r>
                        <a:rPr lang="pt-BR" sz="2000" dirty="0"/>
                        <a:t>Blender / </a:t>
                      </a:r>
                      <a:r>
                        <a:rPr lang="pt-BR" sz="2000" dirty="0" err="1"/>
                        <a:t>ZBrush</a:t>
                      </a:r>
                      <a:endParaRPr lang="pt-BR" sz="2000" dirty="0"/>
                    </a:p>
                  </a:txBody>
                  <a:tcPr/>
                </a:tc>
                <a:extLst>
                  <a:ext uri="{0D108BD9-81ED-4DB2-BD59-A6C34878D82A}">
                    <a16:rowId xmlns:a16="http://schemas.microsoft.com/office/drawing/2014/main" val="4088136721"/>
                  </a:ext>
                </a:extLst>
              </a:tr>
              <a:tr h="412094">
                <a:tc>
                  <a:txBody>
                    <a:bodyPr/>
                    <a:lstStyle/>
                    <a:p>
                      <a:r>
                        <a:rPr lang="pt-BR" sz="2000" b="1" dirty="0"/>
                        <a:t>BIM</a:t>
                      </a:r>
                    </a:p>
                  </a:txBody>
                  <a:tcPr/>
                </a:tc>
                <a:tc>
                  <a:txBody>
                    <a:bodyPr/>
                    <a:lstStyle/>
                    <a:p>
                      <a:r>
                        <a:rPr lang="pt-BR" sz="2000" dirty="0"/>
                        <a:t>Edificações / Gestão</a:t>
                      </a:r>
                    </a:p>
                  </a:txBody>
                  <a:tcPr/>
                </a:tc>
                <a:tc>
                  <a:txBody>
                    <a:bodyPr/>
                    <a:lstStyle/>
                    <a:p>
                      <a:r>
                        <a:rPr lang="pt-BR" sz="2000" dirty="0"/>
                        <a:t>Alta</a:t>
                      </a:r>
                    </a:p>
                  </a:txBody>
                  <a:tcPr/>
                </a:tc>
                <a:tc>
                  <a:txBody>
                    <a:bodyPr/>
                    <a:lstStyle/>
                    <a:p>
                      <a:r>
                        <a:rPr lang="pt-BR" sz="2000" dirty="0" err="1"/>
                        <a:t>Revit</a:t>
                      </a:r>
                      <a:r>
                        <a:rPr lang="pt-BR" sz="2000" dirty="0"/>
                        <a:t>, </a:t>
                      </a:r>
                      <a:r>
                        <a:rPr lang="pt-BR" sz="2000" dirty="0" err="1"/>
                        <a:t>FreeCAD</a:t>
                      </a:r>
                      <a:r>
                        <a:rPr lang="pt-BR" sz="2000" dirty="0"/>
                        <a:t> Arch</a:t>
                      </a:r>
                    </a:p>
                  </a:txBody>
                  <a:tcPr/>
                </a:tc>
                <a:extLst>
                  <a:ext uri="{0D108BD9-81ED-4DB2-BD59-A6C34878D82A}">
                    <a16:rowId xmlns:a16="http://schemas.microsoft.com/office/drawing/2014/main" val="3923822959"/>
                  </a:ext>
                </a:extLst>
              </a:tr>
            </a:tbl>
          </a:graphicData>
        </a:graphic>
      </p:graphicFrame>
    </p:spTree>
    <p:extLst>
      <p:ext uri="{BB962C8B-B14F-4D97-AF65-F5344CB8AC3E}">
        <p14:creationId xmlns:p14="http://schemas.microsoft.com/office/powerpoint/2010/main" val="3647662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9A3E-AB5B-6F60-5AC1-A770DCE24788}"/>
              </a:ext>
            </a:extLst>
          </p:cNvPr>
          <p:cNvSpPr>
            <a:spLocks noGrp="1"/>
          </p:cNvSpPr>
          <p:nvPr>
            <p:ph type="title"/>
          </p:nvPr>
        </p:nvSpPr>
        <p:spPr/>
        <p:txBody>
          <a:bodyPr/>
          <a:lstStyle/>
          <a:p>
            <a:r>
              <a:rPr lang="pt-BR" dirty="0" err="1"/>
              <a:t>Porqué</a:t>
            </a:r>
            <a:r>
              <a:rPr lang="pt-BR" dirty="0"/>
              <a:t> </a:t>
            </a:r>
            <a:r>
              <a:rPr lang="pt-BR" dirty="0" err="1"/>
              <a:t>FreeCAD</a:t>
            </a:r>
            <a:r>
              <a:rPr lang="pt-BR" dirty="0"/>
              <a:t> para </a:t>
            </a:r>
            <a:r>
              <a:rPr lang="pt-BR" dirty="0" err="1"/>
              <a:t>makers</a:t>
            </a:r>
            <a:r>
              <a:rPr lang="pt-BR" dirty="0"/>
              <a:t>? (e robótica)</a:t>
            </a:r>
          </a:p>
        </p:txBody>
      </p:sp>
      <p:sp>
        <p:nvSpPr>
          <p:cNvPr id="3" name="Footer Placeholder 2">
            <a:extLst>
              <a:ext uri="{FF2B5EF4-FFF2-40B4-BE49-F238E27FC236}">
                <a16:creationId xmlns:a16="http://schemas.microsoft.com/office/drawing/2014/main" id="{ED4D85B3-C935-1F5E-99CA-B91E698AF81E}"/>
              </a:ext>
            </a:extLst>
          </p:cNvPr>
          <p:cNvSpPr>
            <a:spLocks noGrp="1"/>
          </p:cNvSpPr>
          <p:nvPr>
            <p:ph type="ftr" sz="quarter" idx="11"/>
          </p:nvPr>
        </p:nvSpPr>
        <p:spPr/>
        <p:txBody>
          <a:bodyPr/>
          <a:lstStyle/>
          <a:p>
            <a:r>
              <a:rPr lang="pt-BR"/>
              <a:t>Introdução ao CAD</a:t>
            </a:r>
            <a:endParaRPr lang="pt-BR" dirty="0"/>
          </a:p>
        </p:txBody>
      </p:sp>
      <p:sp>
        <p:nvSpPr>
          <p:cNvPr id="4" name="Slide Number Placeholder 3">
            <a:extLst>
              <a:ext uri="{FF2B5EF4-FFF2-40B4-BE49-F238E27FC236}">
                <a16:creationId xmlns:a16="http://schemas.microsoft.com/office/drawing/2014/main" id="{84C7D50B-53AF-2638-E79E-6DF70BD0C26C}"/>
              </a:ext>
            </a:extLst>
          </p:cNvPr>
          <p:cNvSpPr>
            <a:spLocks noGrp="1"/>
          </p:cNvSpPr>
          <p:nvPr>
            <p:ph type="sldNum" sz="quarter" idx="12"/>
          </p:nvPr>
        </p:nvSpPr>
        <p:spPr/>
        <p:txBody>
          <a:bodyPr/>
          <a:lstStyle/>
          <a:p>
            <a:fld id="{AB98E5AB-E52C-4D93-AE2B-4B76F5C227DE}" type="slidenum">
              <a:rPr lang="pt-BR" smtClean="0"/>
              <a:pPr/>
              <a:t>13</a:t>
            </a:fld>
            <a:endParaRPr lang="pt-BR" dirty="0"/>
          </a:p>
        </p:txBody>
      </p:sp>
      <p:sp>
        <p:nvSpPr>
          <p:cNvPr id="5" name="Content Placeholder 4">
            <a:extLst>
              <a:ext uri="{FF2B5EF4-FFF2-40B4-BE49-F238E27FC236}">
                <a16:creationId xmlns:a16="http://schemas.microsoft.com/office/drawing/2014/main" id="{8A26CF60-D8F6-51A0-1EC9-F2A4AE3D2353}"/>
              </a:ext>
            </a:extLst>
          </p:cNvPr>
          <p:cNvSpPr>
            <a:spLocks noGrp="1"/>
          </p:cNvSpPr>
          <p:nvPr>
            <p:ph idx="1"/>
          </p:nvPr>
        </p:nvSpPr>
        <p:spPr/>
        <p:txBody>
          <a:bodyPr/>
          <a:lstStyle/>
          <a:p>
            <a:r>
              <a:rPr lang="pt-BR" sz="3200" b="1" dirty="0"/>
              <a:t>Open-</a:t>
            </a:r>
            <a:r>
              <a:rPr lang="pt-BR" sz="3200" b="1" dirty="0" err="1"/>
              <a:t>source</a:t>
            </a:r>
            <a:r>
              <a:rPr lang="pt-BR" sz="3200" dirty="0"/>
              <a:t> e de </a:t>
            </a:r>
            <a:r>
              <a:rPr lang="pt-BR" sz="3200" b="1" dirty="0"/>
              <a:t>graça</a:t>
            </a:r>
          </a:p>
          <a:p>
            <a:pPr lvl="1"/>
            <a:r>
              <a:rPr lang="pt-BR" sz="2800" dirty="0">
                <a:hlinkClick r:id="rId2"/>
              </a:rPr>
              <a:t>https://github.com/FreeCAD/FreeCAD</a:t>
            </a:r>
            <a:endParaRPr lang="pt-BR" sz="2800" dirty="0"/>
          </a:p>
          <a:p>
            <a:r>
              <a:rPr lang="pt-BR" sz="3200" dirty="0"/>
              <a:t>Comunidade gigante!</a:t>
            </a:r>
          </a:p>
          <a:p>
            <a:pPr lvl="1"/>
            <a:r>
              <a:rPr lang="pt-BR" sz="2800" dirty="0"/>
              <a:t>Plugins para as mais diversas atividades</a:t>
            </a:r>
          </a:p>
          <a:p>
            <a:pPr lvl="1"/>
            <a:r>
              <a:rPr lang="pt-BR" sz="2800" dirty="0"/>
              <a:t>Suporte da comunidade</a:t>
            </a:r>
          </a:p>
          <a:p>
            <a:pPr lvl="1"/>
            <a:r>
              <a:rPr lang="pt-BR" sz="2800" dirty="0"/>
              <a:t>Muitos vídeos e tutoriais na internet</a:t>
            </a:r>
          </a:p>
          <a:p>
            <a:r>
              <a:rPr lang="pt-BR" sz="3200" dirty="0"/>
              <a:t>Pode ser instalado localmente:</a:t>
            </a:r>
          </a:p>
          <a:p>
            <a:pPr lvl="1"/>
            <a:r>
              <a:rPr lang="pt-BR" sz="2800" dirty="0"/>
              <a:t>Outros softwares precisam da nuvem para funcionar</a:t>
            </a:r>
          </a:p>
          <a:p>
            <a:r>
              <a:rPr lang="pt-BR" sz="3200" b="1" dirty="0"/>
              <a:t>Funciona nativamente </a:t>
            </a:r>
            <a:r>
              <a:rPr lang="pt-BR" sz="3200" dirty="0"/>
              <a:t>em Linux/Windows/MacOS! 😬</a:t>
            </a:r>
          </a:p>
        </p:txBody>
      </p:sp>
      <p:pic>
        <p:nvPicPr>
          <p:cNvPr id="7" name="Picture 6" descr="A screenshot of a computer&#10;&#10;AI-generated content may be incorrect.">
            <a:extLst>
              <a:ext uri="{FF2B5EF4-FFF2-40B4-BE49-F238E27FC236}">
                <a16:creationId xmlns:a16="http://schemas.microsoft.com/office/drawing/2014/main" id="{7D17F831-059C-5ADB-9751-CFDC7F1C0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0803" y="1265363"/>
            <a:ext cx="3970394" cy="2622820"/>
          </a:xfrm>
          <a:prstGeom prst="rect">
            <a:avLst/>
          </a:prstGeom>
        </p:spPr>
      </p:pic>
      <p:sp>
        <p:nvSpPr>
          <p:cNvPr id="8" name="TextBox 7">
            <a:extLst>
              <a:ext uri="{FF2B5EF4-FFF2-40B4-BE49-F238E27FC236}">
                <a16:creationId xmlns:a16="http://schemas.microsoft.com/office/drawing/2014/main" id="{9A4D7394-DC50-CD5D-88B1-E448F397B1AE}"/>
              </a:ext>
            </a:extLst>
          </p:cNvPr>
          <p:cNvSpPr txBox="1"/>
          <p:nvPr/>
        </p:nvSpPr>
        <p:spPr>
          <a:xfrm>
            <a:off x="7710803" y="3888183"/>
            <a:ext cx="3970394" cy="369332"/>
          </a:xfrm>
          <a:prstGeom prst="rect">
            <a:avLst/>
          </a:prstGeom>
          <a:noFill/>
        </p:spPr>
        <p:txBody>
          <a:bodyPr wrap="square" rtlCol="0">
            <a:spAutoFit/>
          </a:bodyPr>
          <a:lstStyle/>
          <a:p>
            <a:pPr algn="ctr"/>
            <a:r>
              <a:rPr lang="pt-BR" dirty="0" err="1"/>
              <a:t>FreeCAD</a:t>
            </a:r>
            <a:r>
              <a:rPr lang="pt-BR" dirty="0"/>
              <a:t> homepage*</a:t>
            </a:r>
          </a:p>
        </p:txBody>
      </p:sp>
      <p:sp>
        <p:nvSpPr>
          <p:cNvPr id="9" name="TextBox 8">
            <a:extLst>
              <a:ext uri="{FF2B5EF4-FFF2-40B4-BE49-F238E27FC236}">
                <a16:creationId xmlns:a16="http://schemas.microsoft.com/office/drawing/2014/main" id="{686E514D-E6D8-1597-2B13-AC2BE524702B}"/>
              </a:ext>
            </a:extLst>
          </p:cNvPr>
          <p:cNvSpPr txBox="1"/>
          <p:nvPr/>
        </p:nvSpPr>
        <p:spPr>
          <a:xfrm>
            <a:off x="342899" y="5988335"/>
            <a:ext cx="11506199" cy="307777"/>
          </a:xfrm>
          <a:prstGeom prst="rect">
            <a:avLst/>
          </a:prstGeom>
          <a:noFill/>
        </p:spPr>
        <p:txBody>
          <a:bodyPr wrap="square" rtlCol="0">
            <a:spAutoFit/>
          </a:bodyPr>
          <a:lstStyle/>
          <a:p>
            <a:r>
              <a:rPr lang="pt-BR" sz="1400" dirty="0"/>
              <a:t>*</a:t>
            </a:r>
            <a:r>
              <a:rPr lang="pt-BR" sz="1400" dirty="0">
                <a:hlinkClick r:id="rId4"/>
              </a:rPr>
              <a:t>https://</a:t>
            </a:r>
            <a:r>
              <a:rPr lang="pt-BR" sz="1400" dirty="0" err="1">
                <a:hlinkClick r:id="rId4"/>
              </a:rPr>
              <a:t>www.freecad.org</a:t>
            </a:r>
            <a:r>
              <a:rPr lang="pt-BR" sz="1400" dirty="0">
                <a:hlinkClick r:id="rId4"/>
              </a:rPr>
              <a:t>/</a:t>
            </a:r>
            <a:endParaRPr lang="pt-BR" sz="1400" dirty="0"/>
          </a:p>
        </p:txBody>
      </p:sp>
    </p:spTree>
    <p:extLst>
      <p:ext uri="{BB962C8B-B14F-4D97-AF65-F5344CB8AC3E}">
        <p14:creationId xmlns:p14="http://schemas.microsoft.com/office/powerpoint/2010/main" val="106942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59B4-AC38-E42E-B993-7CA3A126E7E9}"/>
              </a:ext>
            </a:extLst>
          </p:cNvPr>
          <p:cNvSpPr>
            <a:spLocks noGrp="1"/>
          </p:cNvSpPr>
          <p:nvPr>
            <p:ph type="title"/>
          </p:nvPr>
        </p:nvSpPr>
        <p:spPr/>
        <p:txBody>
          <a:bodyPr/>
          <a:lstStyle/>
          <a:p>
            <a:r>
              <a:rPr lang="pt-BR" dirty="0"/>
              <a:t>O que vamos ver hoje?</a:t>
            </a:r>
          </a:p>
        </p:txBody>
      </p:sp>
      <p:sp>
        <p:nvSpPr>
          <p:cNvPr id="3" name="Footer Placeholder 2">
            <a:extLst>
              <a:ext uri="{FF2B5EF4-FFF2-40B4-BE49-F238E27FC236}">
                <a16:creationId xmlns:a16="http://schemas.microsoft.com/office/drawing/2014/main" id="{9B598ADF-D692-A77B-C0C5-DA8F6D828DA8}"/>
              </a:ext>
            </a:extLst>
          </p:cNvPr>
          <p:cNvSpPr>
            <a:spLocks noGrp="1"/>
          </p:cNvSpPr>
          <p:nvPr>
            <p:ph type="ftr" sz="quarter" idx="11"/>
          </p:nvPr>
        </p:nvSpPr>
        <p:spPr/>
        <p:txBody>
          <a:bodyPr/>
          <a:lstStyle/>
          <a:p>
            <a:r>
              <a:rPr lang="pt-BR"/>
              <a:t>Introdução ao CAD</a:t>
            </a:r>
            <a:endParaRPr lang="pt-BR" dirty="0"/>
          </a:p>
        </p:txBody>
      </p:sp>
      <p:sp>
        <p:nvSpPr>
          <p:cNvPr id="4" name="Slide Number Placeholder 3">
            <a:extLst>
              <a:ext uri="{FF2B5EF4-FFF2-40B4-BE49-F238E27FC236}">
                <a16:creationId xmlns:a16="http://schemas.microsoft.com/office/drawing/2014/main" id="{3ADD6632-647D-DA84-E4B8-84FD5D6CB78E}"/>
              </a:ext>
            </a:extLst>
          </p:cNvPr>
          <p:cNvSpPr>
            <a:spLocks noGrp="1"/>
          </p:cNvSpPr>
          <p:nvPr>
            <p:ph type="sldNum" sz="quarter" idx="12"/>
          </p:nvPr>
        </p:nvSpPr>
        <p:spPr/>
        <p:txBody>
          <a:bodyPr/>
          <a:lstStyle/>
          <a:p>
            <a:fld id="{AB98E5AB-E52C-4D93-AE2B-4B76F5C227DE}" type="slidenum">
              <a:rPr lang="pt-BR" smtClean="0"/>
              <a:pPr/>
              <a:t>14</a:t>
            </a:fld>
            <a:endParaRPr lang="pt-BR" dirty="0"/>
          </a:p>
        </p:txBody>
      </p:sp>
      <p:sp>
        <p:nvSpPr>
          <p:cNvPr id="5" name="Content Placeholder 4">
            <a:extLst>
              <a:ext uri="{FF2B5EF4-FFF2-40B4-BE49-F238E27FC236}">
                <a16:creationId xmlns:a16="http://schemas.microsoft.com/office/drawing/2014/main" id="{4FFABF51-9701-2E0E-72CE-DA3E8442CF6D}"/>
              </a:ext>
            </a:extLst>
          </p:cNvPr>
          <p:cNvSpPr>
            <a:spLocks noGrp="1"/>
          </p:cNvSpPr>
          <p:nvPr>
            <p:ph idx="1"/>
          </p:nvPr>
        </p:nvSpPr>
        <p:spPr/>
        <p:txBody>
          <a:bodyPr/>
          <a:lstStyle/>
          <a:p>
            <a:r>
              <a:rPr lang="pt-BR" dirty="0"/>
              <a:t>Conhecer a interface e a ferramenta:</a:t>
            </a:r>
          </a:p>
          <a:p>
            <a:pPr lvl="1"/>
            <a:r>
              <a:rPr lang="pt-BR" dirty="0"/>
              <a:t>O conceito de área de trabalho ou </a:t>
            </a:r>
            <a:r>
              <a:rPr lang="pt-BR" i="1" dirty="0" err="1"/>
              <a:t>workbench</a:t>
            </a:r>
            <a:endParaRPr lang="pt-BR" i="1" dirty="0"/>
          </a:p>
          <a:p>
            <a:r>
              <a:rPr lang="pt-BR" dirty="0"/>
              <a:t>Vamos modelar da forma mais básica primeiro</a:t>
            </a:r>
          </a:p>
          <a:p>
            <a:pPr lvl="1"/>
            <a:r>
              <a:rPr lang="pt-BR" dirty="0"/>
              <a:t>Utilizando primitivas em 3D e operações binarias</a:t>
            </a:r>
          </a:p>
          <a:p>
            <a:r>
              <a:rPr lang="pt-BR" dirty="0"/>
              <a:t>Após isso, vamos fazer um modelo com </a:t>
            </a:r>
            <a:r>
              <a:rPr lang="pt-BR" i="1" dirty="0"/>
              <a:t>sketches</a:t>
            </a:r>
          </a:p>
        </p:txBody>
      </p:sp>
    </p:spTree>
    <p:extLst>
      <p:ext uri="{BB962C8B-B14F-4D97-AF65-F5344CB8AC3E}">
        <p14:creationId xmlns:p14="http://schemas.microsoft.com/office/powerpoint/2010/main" val="161753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74BD-66F2-4042-35EC-3312209197FA}"/>
              </a:ext>
            </a:extLst>
          </p:cNvPr>
          <p:cNvSpPr>
            <a:spLocks noGrp="1"/>
          </p:cNvSpPr>
          <p:nvPr>
            <p:ph type="title"/>
          </p:nvPr>
        </p:nvSpPr>
        <p:spPr/>
        <p:txBody>
          <a:bodyPr/>
          <a:lstStyle/>
          <a:p>
            <a:r>
              <a:rPr lang="pt-BR" dirty="0"/>
              <a:t>Os principais </a:t>
            </a:r>
            <a:r>
              <a:rPr lang="pt-BR" i="1" dirty="0" err="1"/>
              <a:t>workbenches</a:t>
            </a:r>
            <a:endParaRPr lang="pt-BR" i="1" dirty="0"/>
          </a:p>
        </p:txBody>
      </p:sp>
      <p:sp>
        <p:nvSpPr>
          <p:cNvPr id="3" name="Footer Placeholder 2">
            <a:extLst>
              <a:ext uri="{FF2B5EF4-FFF2-40B4-BE49-F238E27FC236}">
                <a16:creationId xmlns:a16="http://schemas.microsoft.com/office/drawing/2014/main" id="{14A4AD1F-762C-B343-95DF-D29A5335CAEF}"/>
              </a:ext>
            </a:extLst>
          </p:cNvPr>
          <p:cNvSpPr>
            <a:spLocks noGrp="1"/>
          </p:cNvSpPr>
          <p:nvPr>
            <p:ph type="ftr" sz="quarter" idx="11"/>
          </p:nvPr>
        </p:nvSpPr>
        <p:spPr/>
        <p:txBody>
          <a:bodyPr/>
          <a:lstStyle/>
          <a:p>
            <a:r>
              <a:rPr lang="pt-BR"/>
              <a:t>Introdução ao CAD</a:t>
            </a:r>
            <a:endParaRPr lang="pt-BR" dirty="0"/>
          </a:p>
        </p:txBody>
      </p:sp>
      <p:sp>
        <p:nvSpPr>
          <p:cNvPr id="4" name="Slide Number Placeholder 3">
            <a:extLst>
              <a:ext uri="{FF2B5EF4-FFF2-40B4-BE49-F238E27FC236}">
                <a16:creationId xmlns:a16="http://schemas.microsoft.com/office/drawing/2014/main" id="{D04EB30B-1C1D-F92E-672A-D93A3175BB44}"/>
              </a:ext>
            </a:extLst>
          </p:cNvPr>
          <p:cNvSpPr>
            <a:spLocks noGrp="1"/>
          </p:cNvSpPr>
          <p:nvPr>
            <p:ph type="sldNum" sz="quarter" idx="12"/>
          </p:nvPr>
        </p:nvSpPr>
        <p:spPr/>
        <p:txBody>
          <a:bodyPr/>
          <a:lstStyle/>
          <a:p>
            <a:fld id="{AB98E5AB-E52C-4D93-AE2B-4B76F5C227DE}" type="slidenum">
              <a:rPr lang="pt-BR" smtClean="0"/>
              <a:pPr/>
              <a:t>15</a:t>
            </a:fld>
            <a:endParaRPr lang="pt-BR" dirty="0"/>
          </a:p>
        </p:txBody>
      </p:sp>
      <p:sp>
        <p:nvSpPr>
          <p:cNvPr id="5" name="Content Placeholder 4">
            <a:extLst>
              <a:ext uri="{FF2B5EF4-FFF2-40B4-BE49-F238E27FC236}">
                <a16:creationId xmlns:a16="http://schemas.microsoft.com/office/drawing/2014/main" id="{2C6716AA-13AE-CF04-FDD5-266591471F78}"/>
              </a:ext>
            </a:extLst>
          </p:cNvPr>
          <p:cNvSpPr>
            <a:spLocks noGrp="1"/>
          </p:cNvSpPr>
          <p:nvPr>
            <p:ph idx="1"/>
          </p:nvPr>
        </p:nvSpPr>
        <p:spPr/>
        <p:txBody>
          <a:bodyPr/>
          <a:lstStyle/>
          <a:p>
            <a:r>
              <a:rPr lang="pt-BR" dirty="0" err="1"/>
              <a:t>Sketcher</a:t>
            </a:r>
            <a:endParaRPr lang="pt-BR" dirty="0"/>
          </a:p>
          <a:p>
            <a:pPr lvl="1"/>
            <a:r>
              <a:rPr lang="pt-BR" dirty="0"/>
              <a:t>O coração em 2D. É aqui que desenhamos nossos perfis 2D. Sua única função é criar esboços totalmente definidos.</a:t>
            </a:r>
          </a:p>
          <a:p>
            <a:r>
              <a:rPr lang="pt-BR" dirty="0"/>
              <a:t>Part Design</a:t>
            </a:r>
          </a:p>
          <a:p>
            <a:pPr lvl="1"/>
            <a:r>
              <a:rPr lang="pt-BR" dirty="0"/>
              <a:t>O corpo 3D. Sua única função é transformar esboços 2D em uma única peça sólida 3D contínua.</a:t>
            </a:r>
          </a:p>
          <a:p>
            <a:r>
              <a:rPr lang="pt-BR" dirty="0"/>
              <a:t>Part</a:t>
            </a:r>
          </a:p>
          <a:p>
            <a:r>
              <a:rPr lang="pt-BR" dirty="0"/>
              <a:t>Draft</a:t>
            </a:r>
          </a:p>
        </p:txBody>
      </p:sp>
    </p:spTree>
    <p:extLst>
      <p:ext uri="{BB962C8B-B14F-4D97-AF65-F5344CB8AC3E}">
        <p14:creationId xmlns:p14="http://schemas.microsoft.com/office/powerpoint/2010/main" val="419603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28E9C-C5BB-F5F9-930D-42DE9C4ABE75}"/>
              </a:ext>
            </a:extLst>
          </p:cNvPr>
          <p:cNvSpPr>
            <a:spLocks noGrp="1"/>
          </p:cNvSpPr>
          <p:nvPr>
            <p:ph type="title"/>
          </p:nvPr>
        </p:nvSpPr>
        <p:spPr/>
        <p:txBody>
          <a:bodyPr/>
          <a:lstStyle/>
          <a:p>
            <a:r>
              <a:rPr lang="pt-BR" dirty="0"/>
              <a:t>A filosofia “Paramétrica”</a:t>
            </a:r>
          </a:p>
        </p:txBody>
      </p:sp>
      <p:sp>
        <p:nvSpPr>
          <p:cNvPr id="4" name="Footer Placeholder 3">
            <a:extLst>
              <a:ext uri="{FF2B5EF4-FFF2-40B4-BE49-F238E27FC236}">
                <a16:creationId xmlns:a16="http://schemas.microsoft.com/office/drawing/2014/main" id="{C38E6592-6571-6781-1E95-F4D7CDA11964}"/>
              </a:ext>
            </a:extLst>
          </p:cNvPr>
          <p:cNvSpPr>
            <a:spLocks noGrp="1"/>
          </p:cNvSpPr>
          <p:nvPr>
            <p:ph type="ftr" sz="quarter" idx="11"/>
          </p:nvPr>
        </p:nvSpPr>
        <p:spPr/>
        <p:txBody>
          <a:bodyPr/>
          <a:lstStyle/>
          <a:p>
            <a:r>
              <a:rPr lang="pt-BR"/>
              <a:t>Introdução ao CAD</a:t>
            </a:r>
            <a:endParaRPr lang="pt-BR" dirty="0"/>
          </a:p>
        </p:txBody>
      </p:sp>
      <p:sp>
        <p:nvSpPr>
          <p:cNvPr id="5" name="Slide Number Placeholder 4">
            <a:extLst>
              <a:ext uri="{FF2B5EF4-FFF2-40B4-BE49-F238E27FC236}">
                <a16:creationId xmlns:a16="http://schemas.microsoft.com/office/drawing/2014/main" id="{4EBD5C07-3188-3A74-0B7A-4B65C7D116C3}"/>
              </a:ext>
            </a:extLst>
          </p:cNvPr>
          <p:cNvSpPr>
            <a:spLocks noGrp="1"/>
          </p:cNvSpPr>
          <p:nvPr>
            <p:ph type="sldNum" sz="quarter" idx="12"/>
          </p:nvPr>
        </p:nvSpPr>
        <p:spPr/>
        <p:txBody>
          <a:bodyPr/>
          <a:lstStyle/>
          <a:p>
            <a:fld id="{AB98E5AB-E52C-4D93-AE2B-4B76F5C227DE}" type="slidenum">
              <a:rPr lang="pt-BR" smtClean="0"/>
              <a:pPr/>
              <a:t>16</a:t>
            </a:fld>
            <a:endParaRPr lang="pt-BR" dirty="0"/>
          </a:p>
        </p:txBody>
      </p:sp>
      <p:sp>
        <p:nvSpPr>
          <p:cNvPr id="7" name="Content Placeholder 6">
            <a:extLst>
              <a:ext uri="{FF2B5EF4-FFF2-40B4-BE49-F238E27FC236}">
                <a16:creationId xmlns:a16="http://schemas.microsoft.com/office/drawing/2014/main" id="{24122ED0-D889-C0B4-364B-A73E7612BE83}"/>
              </a:ext>
            </a:extLst>
          </p:cNvPr>
          <p:cNvSpPr>
            <a:spLocks noGrp="1"/>
          </p:cNvSpPr>
          <p:nvPr>
            <p:ph idx="1"/>
          </p:nvPr>
        </p:nvSpPr>
        <p:spPr>
          <a:xfrm>
            <a:off x="342900" y="1499196"/>
            <a:ext cx="6743700" cy="4680000"/>
          </a:xfrm>
        </p:spPr>
        <p:txBody>
          <a:bodyPr anchor="ctr"/>
          <a:lstStyle/>
          <a:p>
            <a:r>
              <a:rPr lang="pt-BR" sz="2800" dirty="0"/>
              <a:t>Modelagem direta (Direct </a:t>
            </a:r>
            <a:r>
              <a:rPr lang="pt-BR" sz="2800" dirty="0" err="1"/>
              <a:t>modeling</a:t>
            </a:r>
            <a:r>
              <a:rPr lang="pt-BR" sz="2800" dirty="0"/>
              <a:t>):</a:t>
            </a:r>
          </a:p>
          <a:p>
            <a:pPr lvl="1"/>
            <a:r>
              <a:rPr lang="pt-BR" sz="2400" dirty="0"/>
              <a:t>Um bloco de madeira digital</a:t>
            </a:r>
          </a:p>
          <a:p>
            <a:pPr lvl="1"/>
            <a:r>
              <a:rPr lang="pt-BR" sz="2400" dirty="0"/>
              <a:t>Para modifica-lo: é necessário </a:t>
            </a:r>
            <a:r>
              <a:rPr lang="pt-PT" sz="2400" dirty="0"/>
              <a:t>esculpi-lo ou </a:t>
            </a:r>
            <a:r>
              <a:rPr lang="pt-BR" sz="2400" dirty="0"/>
              <a:t>colar pedaços novos</a:t>
            </a:r>
          </a:p>
          <a:p>
            <a:pPr lvl="1"/>
            <a:r>
              <a:rPr lang="pt-BR" sz="2400" dirty="0"/>
              <a:t>É mais “fácil” para começar, mas é difícil em atualizar o modelo uma vez criado</a:t>
            </a:r>
          </a:p>
        </p:txBody>
      </p:sp>
      <p:pic>
        <p:nvPicPr>
          <p:cNvPr id="9" name="Picture 8" descr="A white rectangular object with a hole&#10;&#10;AI-generated content may be incorrect.">
            <a:extLst>
              <a:ext uri="{FF2B5EF4-FFF2-40B4-BE49-F238E27FC236}">
                <a16:creationId xmlns:a16="http://schemas.microsoft.com/office/drawing/2014/main" id="{2927AA64-4635-2AA4-9F48-99F819EB3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2942" y="4490395"/>
            <a:ext cx="3346116" cy="1823372"/>
          </a:xfrm>
          <a:prstGeom prst="rect">
            <a:avLst/>
          </a:prstGeom>
        </p:spPr>
      </p:pic>
      <p:pic>
        <p:nvPicPr>
          <p:cNvPr id="11" name="Picture 10" descr="A computer screen shot of a rectangular object&#10;&#10;AI-generated content may be incorrect.">
            <a:extLst>
              <a:ext uri="{FF2B5EF4-FFF2-40B4-BE49-F238E27FC236}">
                <a16:creationId xmlns:a16="http://schemas.microsoft.com/office/drawing/2014/main" id="{3F6B172A-ADB3-7FC4-2890-04D6B8657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2942" y="609817"/>
            <a:ext cx="3346116" cy="1823372"/>
          </a:xfrm>
          <a:prstGeom prst="rect">
            <a:avLst/>
          </a:prstGeom>
        </p:spPr>
      </p:pic>
      <p:pic>
        <p:nvPicPr>
          <p:cNvPr id="13" name="Picture 12" descr="A computer screen shot of a rectangular object&#10;&#10;AI-generated content may be incorrect.">
            <a:extLst>
              <a:ext uri="{FF2B5EF4-FFF2-40B4-BE49-F238E27FC236}">
                <a16:creationId xmlns:a16="http://schemas.microsoft.com/office/drawing/2014/main" id="{540543C6-E1AB-A780-EF2D-D5ED9F0828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42" y="2550106"/>
            <a:ext cx="3346116" cy="1823372"/>
          </a:xfrm>
          <a:prstGeom prst="rect">
            <a:avLst/>
          </a:prstGeom>
        </p:spPr>
      </p:pic>
    </p:spTree>
    <p:extLst>
      <p:ext uri="{BB962C8B-B14F-4D97-AF65-F5344CB8AC3E}">
        <p14:creationId xmlns:p14="http://schemas.microsoft.com/office/powerpoint/2010/main" val="11665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DFE51-4E1A-248A-97A2-946B99DDC2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033FDC-2303-4EEF-D3A1-FF3B3784674C}"/>
              </a:ext>
            </a:extLst>
          </p:cNvPr>
          <p:cNvSpPr>
            <a:spLocks noGrp="1"/>
          </p:cNvSpPr>
          <p:nvPr>
            <p:ph type="title"/>
          </p:nvPr>
        </p:nvSpPr>
        <p:spPr/>
        <p:txBody>
          <a:bodyPr/>
          <a:lstStyle/>
          <a:p>
            <a:r>
              <a:rPr lang="pt-BR" dirty="0"/>
              <a:t>A filosofia “Paramétrica”</a:t>
            </a:r>
          </a:p>
        </p:txBody>
      </p:sp>
      <p:sp>
        <p:nvSpPr>
          <p:cNvPr id="4" name="Footer Placeholder 3">
            <a:extLst>
              <a:ext uri="{FF2B5EF4-FFF2-40B4-BE49-F238E27FC236}">
                <a16:creationId xmlns:a16="http://schemas.microsoft.com/office/drawing/2014/main" id="{4F71D584-6BD3-26E4-C2CB-2D754584839A}"/>
              </a:ext>
            </a:extLst>
          </p:cNvPr>
          <p:cNvSpPr>
            <a:spLocks noGrp="1"/>
          </p:cNvSpPr>
          <p:nvPr>
            <p:ph type="ftr" sz="quarter" idx="11"/>
          </p:nvPr>
        </p:nvSpPr>
        <p:spPr/>
        <p:txBody>
          <a:bodyPr/>
          <a:lstStyle/>
          <a:p>
            <a:r>
              <a:rPr lang="pt-BR"/>
              <a:t>Introdução ao CAD</a:t>
            </a:r>
            <a:endParaRPr lang="pt-BR" dirty="0"/>
          </a:p>
        </p:txBody>
      </p:sp>
      <p:sp>
        <p:nvSpPr>
          <p:cNvPr id="5" name="Slide Number Placeholder 4">
            <a:extLst>
              <a:ext uri="{FF2B5EF4-FFF2-40B4-BE49-F238E27FC236}">
                <a16:creationId xmlns:a16="http://schemas.microsoft.com/office/drawing/2014/main" id="{DBB33B3A-72DF-4402-DDF6-212B94AA094C}"/>
              </a:ext>
            </a:extLst>
          </p:cNvPr>
          <p:cNvSpPr>
            <a:spLocks noGrp="1"/>
          </p:cNvSpPr>
          <p:nvPr>
            <p:ph type="sldNum" sz="quarter" idx="12"/>
          </p:nvPr>
        </p:nvSpPr>
        <p:spPr/>
        <p:txBody>
          <a:bodyPr/>
          <a:lstStyle/>
          <a:p>
            <a:fld id="{AB98E5AB-E52C-4D93-AE2B-4B76F5C227DE}" type="slidenum">
              <a:rPr lang="pt-BR" smtClean="0"/>
              <a:pPr/>
              <a:t>17</a:t>
            </a:fld>
            <a:endParaRPr lang="pt-BR" dirty="0"/>
          </a:p>
        </p:txBody>
      </p:sp>
      <p:sp>
        <p:nvSpPr>
          <p:cNvPr id="7" name="Content Placeholder 6">
            <a:extLst>
              <a:ext uri="{FF2B5EF4-FFF2-40B4-BE49-F238E27FC236}">
                <a16:creationId xmlns:a16="http://schemas.microsoft.com/office/drawing/2014/main" id="{5BFEB66A-C4A8-AAD1-92C8-4D5B9A88B673}"/>
              </a:ext>
            </a:extLst>
          </p:cNvPr>
          <p:cNvSpPr>
            <a:spLocks noGrp="1"/>
          </p:cNvSpPr>
          <p:nvPr>
            <p:ph idx="1"/>
          </p:nvPr>
        </p:nvSpPr>
        <p:spPr>
          <a:xfrm>
            <a:off x="342900" y="1499196"/>
            <a:ext cx="7056521" cy="4680000"/>
          </a:xfrm>
        </p:spPr>
        <p:txBody>
          <a:bodyPr anchor="ctr"/>
          <a:lstStyle/>
          <a:p>
            <a:r>
              <a:rPr lang="pt-BR" sz="2800" dirty="0"/>
              <a:t>Modelagem </a:t>
            </a:r>
            <a:r>
              <a:rPr lang="pt-BR" sz="2800" b="1" dirty="0"/>
              <a:t>Paramétrica</a:t>
            </a:r>
            <a:r>
              <a:rPr lang="pt-BR" sz="2800" dirty="0"/>
              <a:t>:</a:t>
            </a:r>
          </a:p>
          <a:p>
            <a:pPr lvl="1"/>
            <a:r>
              <a:rPr lang="pt-BR" sz="2400" dirty="0"/>
              <a:t>É criado via um conjunto de </a:t>
            </a:r>
            <a:r>
              <a:rPr lang="pt-BR" sz="2400" b="1" dirty="0"/>
              <a:t>instruções</a:t>
            </a:r>
          </a:p>
          <a:p>
            <a:pPr lvl="2"/>
            <a:r>
              <a:rPr lang="pt-BR" sz="2000" dirty="0"/>
              <a:t>Formando uma arvore de ações (Model </a:t>
            </a:r>
            <a:r>
              <a:rPr lang="pt-BR" sz="2000" dirty="0" err="1"/>
              <a:t>tree</a:t>
            </a:r>
            <a:r>
              <a:rPr lang="pt-BR" sz="2000" dirty="0"/>
              <a:t>)</a:t>
            </a:r>
          </a:p>
          <a:p>
            <a:pPr lvl="1"/>
            <a:r>
              <a:rPr lang="pt-BR" sz="2400" dirty="0"/>
              <a:t>Para modifica-lo: só editar a instrução</a:t>
            </a:r>
          </a:p>
          <a:p>
            <a:pPr lvl="2"/>
            <a:r>
              <a:rPr lang="pt-BR" sz="2000" dirty="0"/>
              <a:t>Exemplo: Trocar diâmetro de um furo de </a:t>
            </a:r>
            <a:r>
              <a:rPr lang="pt-BR" sz="2000" dirty="0">
                <a:latin typeface="Courier New" panose="02070309020205020404" pitchFamily="49" charset="0"/>
                <a:cs typeface="Courier New" panose="02070309020205020404" pitchFamily="49" charset="0"/>
              </a:rPr>
              <a:t>5mm</a:t>
            </a:r>
            <a:r>
              <a:rPr lang="pt-BR" sz="2000" dirty="0"/>
              <a:t> para </a:t>
            </a:r>
            <a:r>
              <a:rPr lang="pt-BR" sz="2000" dirty="0">
                <a:latin typeface="Courier New" panose="02070309020205020404" pitchFamily="49" charset="0"/>
                <a:cs typeface="Courier New" panose="02070309020205020404" pitchFamily="49" charset="0"/>
              </a:rPr>
              <a:t>10mm</a:t>
            </a:r>
          </a:p>
          <a:p>
            <a:pPr lvl="1"/>
            <a:r>
              <a:rPr lang="pt-BR" sz="2400" dirty="0">
                <a:latin typeface="Gill Sans MT" panose="020B0502020104020203" pitchFamily="34" charset="77"/>
                <a:cs typeface="Courier New" panose="02070309020205020404" pitchFamily="49" charset="0"/>
              </a:rPr>
              <a:t>Mais “complexo” ao começo, mas ao longo prazo é a abordagem mais eficiente!</a:t>
            </a:r>
          </a:p>
        </p:txBody>
      </p:sp>
      <p:pic>
        <p:nvPicPr>
          <p:cNvPr id="6" name="Picture 5" descr="A silver rectangular object with a hole&#10;&#10;AI-generated content may be incorrect.">
            <a:extLst>
              <a:ext uri="{FF2B5EF4-FFF2-40B4-BE49-F238E27FC236}">
                <a16:creationId xmlns:a16="http://schemas.microsoft.com/office/drawing/2014/main" id="{49F217A4-09D9-7377-9E85-4DB5BEE7F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105" y="4345991"/>
            <a:ext cx="3364162" cy="1833205"/>
          </a:xfrm>
          <a:prstGeom prst="rect">
            <a:avLst/>
          </a:prstGeom>
        </p:spPr>
      </p:pic>
      <p:pic>
        <p:nvPicPr>
          <p:cNvPr id="9" name="Picture 8" descr="A computer screen shot of a computer program&#10;&#10;AI-generated content may be incorrect.">
            <a:extLst>
              <a:ext uri="{FF2B5EF4-FFF2-40B4-BE49-F238E27FC236}">
                <a16:creationId xmlns:a16="http://schemas.microsoft.com/office/drawing/2014/main" id="{CFD536DA-A8D9-D4F9-EB33-5D1ADE411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105" y="2443319"/>
            <a:ext cx="3364162" cy="1833205"/>
          </a:xfrm>
          <a:prstGeom prst="rect">
            <a:avLst/>
          </a:prstGeom>
        </p:spPr>
      </p:pic>
      <p:pic>
        <p:nvPicPr>
          <p:cNvPr id="11" name="Picture 10" descr="A drawing of a circle&#10;&#10;AI-generated content may be incorrect.">
            <a:extLst>
              <a:ext uri="{FF2B5EF4-FFF2-40B4-BE49-F238E27FC236}">
                <a16:creationId xmlns:a16="http://schemas.microsoft.com/office/drawing/2014/main" id="{E4A60CE0-2790-A155-043B-996DCBA89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8105" y="540647"/>
            <a:ext cx="3364162" cy="1833205"/>
          </a:xfrm>
          <a:prstGeom prst="rect">
            <a:avLst/>
          </a:prstGeom>
        </p:spPr>
      </p:pic>
    </p:spTree>
    <p:extLst>
      <p:ext uri="{BB962C8B-B14F-4D97-AF65-F5344CB8AC3E}">
        <p14:creationId xmlns:p14="http://schemas.microsoft.com/office/powerpoint/2010/main" val="1829484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837F2-C7E8-A7B0-A031-B2D557AA7E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6384C2-F662-BCC3-F214-1ABBD3C75332}"/>
              </a:ext>
            </a:extLst>
          </p:cNvPr>
          <p:cNvSpPr>
            <a:spLocks noGrp="1"/>
          </p:cNvSpPr>
          <p:nvPr>
            <p:ph type="title"/>
          </p:nvPr>
        </p:nvSpPr>
        <p:spPr/>
        <p:txBody>
          <a:bodyPr/>
          <a:lstStyle/>
          <a:p>
            <a:r>
              <a:rPr lang="pt-BR" dirty="0"/>
              <a:t>A filosofia “Paramétrica”</a:t>
            </a:r>
          </a:p>
        </p:txBody>
      </p:sp>
      <p:sp>
        <p:nvSpPr>
          <p:cNvPr id="4" name="Footer Placeholder 3">
            <a:extLst>
              <a:ext uri="{FF2B5EF4-FFF2-40B4-BE49-F238E27FC236}">
                <a16:creationId xmlns:a16="http://schemas.microsoft.com/office/drawing/2014/main" id="{95F51DC9-7F09-5233-5CA1-543ABF8A1F92}"/>
              </a:ext>
            </a:extLst>
          </p:cNvPr>
          <p:cNvSpPr>
            <a:spLocks noGrp="1"/>
          </p:cNvSpPr>
          <p:nvPr>
            <p:ph type="ftr" sz="quarter" idx="11"/>
          </p:nvPr>
        </p:nvSpPr>
        <p:spPr/>
        <p:txBody>
          <a:bodyPr/>
          <a:lstStyle/>
          <a:p>
            <a:r>
              <a:rPr lang="pt-BR"/>
              <a:t>Introdução ao CAD</a:t>
            </a:r>
            <a:endParaRPr lang="pt-BR" dirty="0"/>
          </a:p>
        </p:txBody>
      </p:sp>
      <p:sp>
        <p:nvSpPr>
          <p:cNvPr id="5" name="Slide Number Placeholder 4">
            <a:extLst>
              <a:ext uri="{FF2B5EF4-FFF2-40B4-BE49-F238E27FC236}">
                <a16:creationId xmlns:a16="http://schemas.microsoft.com/office/drawing/2014/main" id="{308591B7-5762-0A0D-CFA8-981EF78B9A5C}"/>
              </a:ext>
            </a:extLst>
          </p:cNvPr>
          <p:cNvSpPr>
            <a:spLocks noGrp="1"/>
          </p:cNvSpPr>
          <p:nvPr>
            <p:ph type="sldNum" sz="quarter" idx="12"/>
          </p:nvPr>
        </p:nvSpPr>
        <p:spPr/>
        <p:txBody>
          <a:bodyPr/>
          <a:lstStyle/>
          <a:p>
            <a:fld id="{AB98E5AB-E52C-4D93-AE2B-4B76F5C227DE}" type="slidenum">
              <a:rPr lang="pt-BR" smtClean="0"/>
              <a:pPr/>
              <a:t>18</a:t>
            </a:fld>
            <a:endParaRPr lang="pt-BR" dirty="0"/>
          </a:p>
        </p:txBody>
      </p:sp>
      <p:sp>
        <p:nvSpPr>
          <p:cNvPr id="7" name="Content Placeholder 6">
            <a:extLst>
              <a:ext uri="{FF2B5EF4-FFF2-40B4-BE49-F238E27FC236}">
                <a16:creationId xmlns:a16="http://schemas.microsoft.com/office/drawing/2014/main" id="{FDA5D98D-86F3-2EF9-FAD6-CC8A0DF214B4}"/>
              </a:ext>
            </a:extLst>
          </p:cNvPr>
          <p:cNvSpPr>
            <a:spLocks noGrp="1"/>
          </p:cNvSpPr>
          <p:nvPr>
            <p:ph idx="1"/>
          </p:nvPr>
        </p:nvSpPr>
        <p:spPr>
          <a:xfrm>
            <a:off x="342900" y="1499196"/>
            <a:ext cx="7417468" cy="4680000"/>
          </a:xfrm>
        </p:spPr>
        <p:txBody>
          <a:bodyPr anchor="ctr"/>
          <a:lstStyle/>
          <a:p>
            <a:r>
              <a:rPr lang="pt-BR" sz="2800" dirty="0"/>
              <a:t>Modelagem Híbrida:</a:t>
            </a:r>
          </a:p>
          <a:p>
            <a:pPr lvl="1"/>
            <a:r>
              <a:rPr lang="pt-BR" sz="2400" dirty="0"/>
              <a:t>Utiliza as vantagens da modelagem paramétrica</a:t>
            </a:r>
          </a:p>
          <a:p>
            <a:pPr lvl="2"/>
            <a:r>
              <a:rPr lang="pt-BR" sz="1600" dirty="0"/>
              <a:t>Criando o </a:t>
            </a:r>
            <a:r>
              <a:rPr lang="pt-BR" sz="1600" i="1" dirty="0"/>
              <a:t>model </a:t>
            </a:r>
            <a:r>
              <a:rPr lang="pt-BR" sz="1600" i="1" dirty="0" err="1"/>
              <a:t>tree</a:t>
            </a:r>
            <a:r>
              <a:rPr lang="pt-BR" sz="1600" dirty="0"/>
              <a:t>, e mantendo registro dos câmbios ao longo do projeto</a:t>
            </a:r>
          </a:p>
          <a:p>
            <a:pPr lvl="1"/>
            <a:r>
              <a:rPr lang="pt-BR" sz="2400" dirty="0"/>
              <a:t>Mas podemos </a:t>
            </a:r>
            <a:r>
              <a:rPr lang="pt-BR" sz="2400" b="1" dirty="0"/>
              <a:t>misturar as instruções </a:t>
            </a:r>
            <a:r>
              <a:rPr lang="pt-BR" sz="2400" dirty="0"/>
              <a:t>com operações entre entidades</a:t>
            </a:r>
          </a:p>
          <a:p>
            <a:pPr lvl="2"/>
            <a:r>
              <a:rPr lang="pt-BR" sz="2000" dirty="0"/>
              <a:t>Exemplo: Juntar duas peças criadas de forma paramétrica</a:t>
            </a:r>
          </a:p>
        </p:txBody>
      </p:sp>
    </p:spTree>
    <p:extLst>
      <p:ext uri="{BB962C8B-B14F-4D97-AF65-F5344CB8AC3E}">
        <p14:creationId xmlns:p14="http://schemas.microsoft.com/office/powerpoint/2010/main" val="324375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02DC410F-BB9C-96A1-AF43-68633B58215D}"/>
              </a:ext>
            </a:extLst>
          </p:cNvPr>
          <p:cNvSpPr>
            <a:spLocks noGrp="1"/>
          </p:cNvSpPr>
          <p:nvPr>
            <p:ph type="subTitle" idx="13"/>
          </p:nvPr>
        </p:nvSpPr>
        <p:spPr/>
        <p:txBody>
          <a:bodyPr/>
          <a:lstStyle/>
          <a:p>
            <a:r>
              <a:rPr lang="pt-BR" dirty="0"/>
              <a:t>Instalar e abrir </a:t>
            </a:r>
            <a:r>
              <a:rPr lang="pt-BR" dirty="0" err="1"/>
              <a:t>FreeCAD</a:t>
            </a:r>
            <a:endParaRPr lang="pt-BR" dirty="0"/>
          </a:p>
        </p:txBody>
      </p:sp>
      <p:sp>
        <p:nvSpPr>
          <p:cNvPr id="6" name="Title 5">
            <a:extLst>
              <a:ext uri="{FF2B5EF4-FFF2-40B4-BE49-F238E27FC236}">
                <a16:creationId xmlns:a16="http://schemas.microsoft.com/office/drawing/2014/main" id="{2FF7BFB1-12E0-001C-9569-EFAFE4BC69AB}"/>
              </a:ext>
            </a:extLst>
          </p:cNvPr>
          <p:cNvSpPr>
            <a:spLocks noGrp="1"/>
          </p:cNvSpPr>
          <p:nvPr>
            <p:ph type="title"/>
          </p:nvPr>
        </p:nvSpPr>
        <p:spPr/>
        <p:txBody>
          <a:bodyPr/>
          <a:lstStyle/>
          <a:p>
            <a:r>
              <a:rPr lang="pt-BR" dirty="0"/>
              <a:t>Primeira atividade</a:t>
            </a:r>
          </a:p>
        </p:txBody>
      </p:sp>
      <p:sp>
        <p:nvSpPr>
          <p:cNvPr id="3" name="Footer Placeholder 2">
            <a:extLst>
              <a:ext uri="{FF2B5EF4-FFF2-40B4-BE49-F238E27FC236}">
                <a16:creationId xmlns:a16="http://schemas.microsoft.com/office/drawing/2014/main" id="{1939EDF9-1380-C33B-6850-A22FB773F342}"/>
              </a:ext>
            </a:extLst>
          </p:cNvPr>
          <p:cNvSpPr>
            <a:spLocks noGrp="1"/>
          </p:cNvSpPr>
          <p:nvPr>
            <p:ph type="ftr" sz="quarter" idx="11"/>
          </p:nvPr>
        </p:nvSpPr>
        <p:spPr/>
        <p:txBody>
          <a:bodyPr/>
          <a:lstStyle/>
          <a:p>
            <a:r>
              <a:rPr lang="pt-BR"/>
              <a:t>Introdução ao CAD</a:t>
            </a:r>
            <a:endParaRPr lang="pt-BR" dirty="0"/>
          </a:p>
        </p:txBody>
      </p:sp>
      <p:sp>
        <p:nvSpPr>
          <p:cNvPr id="4" name="Slide Number Placeholder 3">
            <a:extLst>
              <a:ext uri="{FF2B5EF4-FFF2-40B4-BE49-F238E27FC236}">
                <a16:creationId xmlns:a16="http://schemas.microsoft.com/office/drawing/2014/main" id="{200BF2CD-3615-5EEF-F1D0-9625253B0422}"/>
              </a:ext>
            </a:extLst>
          </p:cNvPr>
          <p:cNvSpPr>
            <a:spLocks noGrp="1"/>
          </p:cNvSpPr>
          <p:nvPr>
            <p:ph type="sldNum" sz="quarter" idx="12"/>
          </p:nvPr>
        </p:nvSpPr>
        <p:spPr/>
        <p:txBody>
          <a:bodyPr/>
          <a:lstStyle/>
          <a:p>
            <a:fld id="{AB98E5AB-E52C-4D93-AE2B-4B76F5C227DE}" type="slidenum">
              <a:rPr lang="pt-BR" smtClean="0"/>
              <a:pPr/>
              <a:t>19</a:t>
            </a:fld>
            <a:endParaRPr lang="pt-BR" dirty="0"/>
          </a:p>
        </p:txBody>
      </p:sp>
      <p:sp>
        <p:nvSpPr>
          <p:cNvPr id="7" name="Content Placeholder 6">
            <a:extLst>
              <a:ext uri="{FF2B5EF4-FFF2-40B4-BE49-F238E27FC236}">
                <a16:creationId xmlns:a16="http://schemas.microsoft.com/office/drawing/2014/main" id="{ADB05032-9408-0998-EF67-49392F832259}"/>
              </a:ext>
            </a:extLst>
          </p:cNvPr>
          <p:cNvSpPr>
            <a:spLocks noGrp="1"/>
          </p:cNvSpPr>
          <p:nvPr>
            <p:ph idx="1"/>
          </p:nvPr>
        </p:nvSpPr>
        <p:spPr/>
        <p:txBody>
          <a:bodyPr/>
          <a:lstStyle/>
          <a:p>
            <a:r>
              <a:rPr lang="pt-BR" dirty="0"/>
              <a:t>Vamos usar a versão 1.0.2 (ultima disponível em Dez 2025)</a:t>
            </a:r>
          </a:p>
          <a:p>
            <a:r>
              <a:rPr lang="pt-BR" dirty="0"/>
              <a:t>Windows e Mac:</a:t>
            </a:r>
          </a:p>
          <a:p>
            <a:pPr lvl="1"/>
            <a:r>
              <a:rPr lang="pt-BR" dirty="0"/>
              <a:t>Baixar o instalador diretamente do site</a:t>
            </a:r>
          </a:p>
          <a:p>
            <a:pPr lvl="1"/>
            <a:r>
              <a:rPr lang="pt-BR" dirty="0">
                <a:hlinkClick r:id="rId2"/>
              </a:rPr>
              <a:t>https://</a:t>
            </a:r>
            <a:r>
              <a:rPr lang="pt-BR" dirty="0" err="1">
                <a:hlinkClick r:id="rId2"/>
              </a:rPr>
              <a:t>www.freecad.org</a:t>
            </a:r>
            <a:r>
              <a:rPr lang="pt-BR" dirty="0">
                <a:hlinkClick r:id="rId2"/>
              </a:rPr>
              <a:t>/</a:t>
            </a:r>
            <a:r>
              <a:rPr lang="pt-BR" dirty="0" err="1">
                <a:hlinkClick r:id="rId2"/>
              </a:rPr>
              <a:t>downloads.php?lang</a:t>
            </a:r>
            <a:r>
              <a:rPr lang="pt-BR" dirty="0">
                <a:hlinkClick r:id="rId2"/>
              </a:rPr>
              <a:t>=</a:t>
            </a:r>
            <a:r>
              <a:rPr lang="pt-BR" dirty="0" err="1">
                <a:hlinkClick r:id="rId2"/>
              </a:rPr>
              <a:t>en</a:t>
            </a:r>
            <a:endParaRPr lang="pt-BR" dirty="0"/>
          </a:p>
          <a:p>
            <a:r>
              <a:rPr lang="pt-BR" dirty="0"/>
              <a:t>Se em Ubuntu, utilizar os repositórios (recomendado)</a:t>
            </a:r>
          </a:p>
          <a:p>
            <a:pPr lvl="1"/>
            <a:r>
              <a:rPr lang="en-GB" sz="2400" dirty="0" err="1">
                <a:latin typeface="Courier New" panose="02070309020205020404" pitchFamily="49" charset="0"/>
                <a:cs typeface="Courier New" panose="02070309020205020404" pitchFamily="49" charset="0"/>
              </a:rPr>
              <a:t>sudo</a:t>
            </a:r>
            <a:r>
              <a:rPr lang="en-GB" sz="2400" dirty="0">
                <a:latin typeface="Courier New" panose="02070309020205020404" pitchFamily="49" charset="0"/>
                <a:cs typeface="Courier New" panose="02070309020205020404" pitchFamily="49" charset="0"/>
              </a:rPr>
              <a:t> add-apt-repository </a:t>
            </a:r>
            <a:r>
              <a:rPr lang="en-GB" sz="2400" dirty="0" err="1">
                <a:latin typeface="Courier New" panose="02070309020205020404" pitchFamily="49" charset="0"/>
                <a:cs typeface="Courier New" panose="02070309020205020404" pitchFamily="49" charset="0"/>
              </a:rPr>
              <a:t>ppa:freecad-maintainers</a:t>
            </a:r>
            <a:r>
              <a:rPr lang="en-GB" sz="2400" dirty="0">
                <a:latin typeface="Courier New" panose="02070309020205020404" pitchFamily="49" charset="0"/>
                <a:cs typeface="Courier New" panose="02070309020205020404" pitchFamily="49" charset="0"/>
              </a:rPr>
              <a:t>/</a:t>
            </a:r>
            <a:r>
              <a:rPr lang="en-GB" sz="2400" dirty="0" err="1">
                <a:latin typeface="Courier New" panose="02070309020205020404" pitchFamily="49" charset="0"/>
                <a:cs typeface="Courier New" panose="02070309020205020404" pitchFamily="49" charset="0"/>
              </a:rPr>
              <a:t>freecad</a:t>
            </a:r>
            <a:r>
              <a:rPr lang="en-GB" sz="2400" dirty="0">
                <a:latin typeface="Courier New" panose="02070309020205020404" pitchFamily="49" charset="0"/>
                <a:cs typeface="Courier New" panose="02070309020205020404" pitchFamily="49" charset="0"/>
              </a:rPr>
              <a:t>-stable</a:t>
            </a:r>
          </a:p>
          <a:p>
            <a:pPr lvl="1"/>
            <a:r>
              <a:rPr lang="en-GB" sz="2400" dirty="0" err="1">
                <a:latin typeface="Courier New" panose="02070309020205020404" pitchFamily="49" charset="0"/>
                <a:cs typeface="Courier New" panose="02070309020205020404" pitchFamily="49" charset="0"/>
              </a:rPr>
              <a:t>sudo</a:t>
            </a:r>
            <a:r>
              <a:rPr lang="en-GB" sz="2400" dirty="0">
                <a:latin typeface="Courier New" panose="02070309020205020404" pitchFamily="49" charset="0"/>
                <a:cs typeface="Courier New" panose="02070309020205020404" pitchFamily="49" charset="0"/>
              </a:rPr>
              <a:t> apt update</a:t>
            </a:r>
          </a:p>
          <a:p>
            <a:pPr lvl="1"/>
            <a:r>
              <a:rPr lang="en-GB" sz="2400" dirty="0" err="1">
                <a:latin typeface="Courier New" panose="02070309020205020404" pitchFamily="49" charset="0"/>
                <a:cs typeface="Courier New" panose="02070309020205020404" pitchFamily="49" charset="0"/>
              </a:rPr>
              <a:t>sudo</a:t>
            </a:r>
            <a:r>
              <a:rPr lang="en-GB" sz="2400" dirty="0">
                <a:latin typeface="Courier New" panose="02070309020205020404" pitchFamily="49" charset="0"/>
                <a:cs typeface="Courier New" panose="02070309020205020404" pitchFamily="49" charset="0"/>
              </a:rPr>
              <a:t> apt install </a:t>
            </a:r>
            <a:r>
              <a:rPr lang="en-GB" sz="2400" dirty="0" err="1">
                <a:latin typeface="Courier New" panose="02070309020205020404" pitchFamily="49" charset="0"/>
                <a:cs typeface="Courier New" panose="02070309020205020404" pitchFamily="49" charset="0"/>
              </a:rPr>
              <a:t>freecad</a:t>
            </a:r>
            <a:r>
              <a:rPr lang="en-GB" sz="2400" dirty="0">
                <a:latin typeface="Courier New" panose="02070309020205020404" pitchFamily="49" charset="0"/>
                <a:cs typeface="Courier New" panose="02070309020205020404" pitchFamily="49" charset="0"/>
              </a:rPr>
              <a:t> </a:t>
            </a:r>
            <a:r>
              <a:rPr lang="en-GB" sz="2400" dirty="0" err="1">
                <a:latin typeface="Courier New" panose="02070309020205020404" pitchFamily="49" charset="0"/>
                <a:cs typeface="Courier New" panose="02070309020205020404" pitchFamily="49" charset="0"/>
              </a:rPr>
              <a:t>freecad</a:t>
            </a:r>
            <a:r>
              <a:rPr lang="en-GB" sz="2400" dirty="0">
                <a:latin typeface="Courier New" panose="02070309020205020404" pitchFamily="49" charset="0"/>
                <a:cs typeface="Courier New" panose="02070309020205020404" pitchFamily="49" charset="0"/>
              </a:rPr>
              <a:t>-doc</a:t>
            </a:r>
          </a:p>
        </p:txBody>
      </p:sp>
    </p:spTree>
    <p:extLst>
      <p:ext uri="{BB962C8B-B14F-4D97-AF65-F5344CB8AC3E}">
        <p14:creationId xmlns:p14="http://schemas.microsoft.com/office/powerpoint/2010/main" val="653743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86D10-E492-1945-308D-3C7A0C3363D1}"/>
              </a:ext>
            </a:extLst>
          </p:cNvPr>
          <p:cNvSpPr>
            <a:spLocks noGrp="1"/>
          </p:cNvSpPr>
          <p:nvPr>
            <p:ph type="title"/>
          </p:nvPr>
        </p:nvSpPr>
        <p:spPr/>
        <p:txBody>
          <a:bodyPr/>
          <a:lstStyle/>
          <a:p>
            <a:r>
              <a:rPr lang="pt-BR" dirty="0"/>
              <a:t>Sumario da apresentação</a:t>
            </a:r>
          </a:p>
        </p:txBody>
      </p:sp>
      <p:sp>
        <p:nvSpPr>
          <p:cNvPr id="6" name="Content Placeholder 5">
            <a:extLst>
              <a:ext uri="{FF2B5EF4-FFF2-40B4-BE49-F238E27FC236}">
                <a16:creationId xmlns:a16="http://schemas.microsoft.com/office/drawing/2014/main" id="{1668C9EC-2E59-1B33-3847-1E1EBE3F17CC}"/>
              </a:ext>
            </a:extLst>
          </p:cNvPr>
          <p:cNvSpPr>
            <a:spLocks noGrp="1"/>
          </p:cNvSpPr>
          <p:nvPr>
            <p:ph idx="1"/>
          </p:nvPr>
        </p:nvSpPr>
        <p:spPr>
          <a:xfrm>
            <a:off x="342900" y="878305"/>
            <a:ext cx="11506200" cy="5300891"/>
          </a:xfrm>
        </p:spPr>
        <p:txBody>
          <a:bodyPr anchor="ctr"/>
          <a:lstStyle/>
          <a:p>
            <a:r>
              <a:rPr lang="pt-BR" sz="3200" dirty="0"/>
              <a:t>Introdução ao Computer </a:t>
            </a:r>
            <a:r>
              <a:rPr lang="pt-BR" sz="3200" dirty="0" err="1"/>
              <a:t>Aided</a:t>
            </a:r>
            <a:r>
              <a:rPr lang="pt-BR" sz="3200" dirty="0"/>
              <a:t> Design (CAD)</a:t>
            </a:r>
          </a:p>
          <a:p>
            <a:pPr lvl="1"/>
            <a:r>
              <a:rPr lang="pt-BR" sz="2800" dirty="0"/>
              <a:t>Histórico</a:t>
            </a:r>
          </a:p>
          <a:p>
            <a:pPr lvl="1"/>
            <a:r>
              <a:rPr lang="pt-BR" sz="2800" dirty="0"/>
              <a:t>Tipos de CAD</a:t>
            </a:r>
          </a:p>
          <a:p>
            <a:pPr lvl="1"/>
            <a:r>
              <a:rPr lang="pt-BR" sz="2800" dirty="0" err="1"/>
              <a:t>FreeCAD</a:t>
            </a:r>
            <a:endParaRPr lang="pt-BR" sz="2800" dirty="0"/>
          </a:p>
          <a:p>
            <a:r>
              <a:rPr lang="pt-BR" sz="3200" dirty="0"/>
              <a:t>Modulo 1:</a:t>
            </a:r>
          </a:p>
          <a:p>
            <a:pPr lvl="1"/>
            <a:r>
              <a:rPr lang="pt-BR" sz="2800" dirty="0"/>
              <a:t>Primeiros passos, e modelagem direta</a:t>
            </a:r>
          </a:p>
          <a:p>
            <a:r>
              <a:rPr lang="pt-BR" sz="3200" dirty="0"/>
              <a:t>Modulo 2:</a:t>
            </a:r>
          </a:p>
          <a:p>
            <a:pPr lvl="1"/>
            <a:r>
              <a:rPr lang="pt-BR" sz="2800" dirty="0"/>
              <a:t>Modelagem paramétrica simples</a:t>
            </a:r>
          </a:p>
          <a:p>
            <a:r>
              <a:rPr lang="pt-BR" sz="3200" dirty="0"/>
              <a:t>Modulo 3:</a:t>
            </a:r>
          </a:p>
          <a:p>
            <a:pPr lvl="1"/>
            <a:r>
              <a:rPr lang="pt-BR" sz="2800" dirty="0"/>
              <a:t>Modelagem paramétrica complexa</a:t>
            </a:r>
          </a:p>
        </p:txBody>
      </p:sp>
    </p:spTree>
    <p:extLst>
      <p:ext uri="{BB962C8B-B14F-4D97-AF65-F5344CB8AC3E}">
        <p14:creationId xmlns:p14="http://schemas.microsoft.com/office/powerpoint/2010/main" val="58557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DABD76E2-3749-DF89-F55B-B906034B59CF}"/>
              </a:ext>
            </a:extLst>
          </p:cNvPr>
          <p:cNvSpPr>
            <a:spLocks noGrp="1"/>
          </p:cNvSpPr>
          <p:nvPr>
            <p:ph type="subTitle" idx="13"/>
          </p:nvPr>
        </p:nvSpPr>
        <p:spPr/>
        <p:txBody>
          <a:bodyPr/>
          <a:lstStyle/>
          <a:p>
            <a:r>
              <a:rPr lang="pt-BR" dirty="0"/>
              <a:t>Visualizar um objeto 3D</a:t>
            </a:r>
          </a:p>
        </p:txBody>
      </p:sp>
      <p:sp>
        <p:nvSpPr>
          <p:cNvPr id="2" name="Title 1">
            <a:extLst>
              <a:ext uri="{FF2B5EF4-FFF2-40B4-BE49-F238E27FC236}">
                <a16:creationId xmlns:a16="http://schemas.microsoft.com/office/drawing/2014/main" id="{0B1A7AC3-09AC-1830-28F4-3AD94D43FC36}"/>
              </a:ext>
            </a:extLst>
          </p:cNvPr>
          <p:cNvSpPr>
            <a:spLocks noGrp="1"/>
          </p:cNvSpPr>
          <p:nvPr>
            <p:ph type="title"/>
          </p:nvPr>
        </p:nvSpPr>
        <p:spPr/>
        <p:txBody>
          <a:bodyPr/>
          <a:lstStyle/>
          <a:p>
            <a:r>
              <a:rPr lang="pt-BR" dirty="0"/>
              <a:t>Primeira atividade</a:t>
            </a:r>
          </a:p>
        </p:txBody>
      </p:sp>
      <p:sp>
        <p:nvSpPr>
          <p:cNvPr id="3" name="Footer Placeholder 2">
            <a:extLst>
              <a:ext uri="{FF2B5EF4-FFF2-40B4-BE49-F238E27FC236}">
                <a16:creationId xmlns:a16="http://schemas.microsoft.com/office/drawing/2014/main" id="{CC09CF61-0BEF-197C-B2E4-F2CBB527DDE4}"/>
              </a:ext>
            </a:extLst>
          </p:cNvPr>
          <p:cNvSpPr>
            <a:spLocks noGrp="1"/>
          </p:cNvSpPr>
          <p:nvPr>
            <p:ph type="ftr" sz="quarter" idx="11"/>
          </p:nvPr>
        </p:nvSpPr>
        <p:spPr/>
        <p:txBody>
          <a:bodyPr/>
          <a:lstStyle/>
          <a:p>
            <a:r>
              <a:rPr lang="pt-BR"/>
              <a:t>Introdução ao CAD</a:t>
            </a:r>
            <a:endParaRPr lang="pt-BR" dirty="0"/>
          </a:p>
        </p:txBody>
      </p:sp>
      <p:sp>
        <p:nvSpPr>
          <p:cNvPr id="4" name="Slide Number Placeholder 3">
            <a:extLst>
              <a:ext uri="{FF2B5EF4-FFF2-40B4-BE49-F238E27FC236}">
                <a16:creationId xmlns:a16="http://schemas.microsoft.com/office/drawing/2014/main" id="{FAE07CBB-04F4-64F8-DB77-A978864AC022}"/>
              </a:ext>
            </a:extLst>
          </p:cNvPr>
          <p:cNvSpPr>
            <a:spLocks noGrp="1"/>
          </p:cNvSpPr>
          <p:nvPr>
            <p:ph type="sldNum" sz="quarter" idx="12"/>
          </p:nvPr>
        </p:nvSpPr>
        <p:spPr/>
        <p:txBody>
          <a:bodyPr/>
          <a:lstStyle/>
          <a:p>
            <a:fld id="{AB98E5AB-E52C-4D93-AE2B-4B76F5C227DE}" type="slidenum">
              <a:rPr lang="pt-BR" smtClean="0"/>
              <a:pPr/>
              <a:t>20</a:t>
            </a:fld>
            <a:endParaRPr lang="pt-BR" dirty="0"/>
          </a:p>
        </p:txBody>
      </p:sp>
      <p:sp>
        <p:nvSpPr>
          <p:cNvPr id="5" name="Content Placeholder 4">
            <a:extLst>
              <a:ext uri="{FF2B5EF4-FFF2-40B4-BE49-F238E27FC236}">
                <a16:creationId xmlns:a16="http://schemas.microsoft.com/office/drawing/2014/main" id="{C1D10D84-3F9D-1EE2-1644-A41D9CBEC441}"/>
              </a:ext>
            </a:extLst>
          </p:cNvPr>
          <p:cNvSpPr>
            <a:spLocks noGrp="1"/>
          </p:cNvSpPr>
          <p:nvPr>
            <p:ph idx="1"/>
          </p:nvPr>
        </p:nvSpPr>
        <p:spPr/>
        <p:txBody>
          <a:bodyPr/>
          <a:lstStyle/>
          <a:p>
            <a:r>
              <a:rPr lang="pt-BR" sz="3200" dirty="0"/>
              <a:t>Abaixar um modelo de um robô:</a:t>
            </a:r>
          </a:p>
          <a:p>
            <a:pPr lvl="1"/>
            <a:r>
              <a:rPr lang="pt-BR" sz="2800" dirty="0">
                <a:hlinkClick r:id="rId2"/>
              </a:rPr>
              <a:t>https://www.thingiverse.com/</a:t>
            </a:r>
            <a:endParaRPr lang="pt-BR" sz="2800" dirty="0"/>
          </a:p>
          <a:p>
            <a:pPr lvl="1"/>
            <a:r>
              <a:rPr lang="pt-BR" sz="2800" dirty="0">
                <a:hlinkClick r:id="rId3"/>
              </a:rPr>
              <a:t>https://grabcad.com/library</a:t>
            </a:r>
            <a:endParaRPr lang="pt-BR" sz="2800" dirty="0"/>
          </a:p>
          <a:p>
            <a:pPr lvl="1"/>
            <a:r>
              <a:rPr lang="pt-BR" sz="2800" dirty="0">
                <a:hlinkClick r:id="rId4"/>
              </a:rPr>
              <a:t>https://www.printables.com/</a:t>
            </a:r>
            <a:endParaRPr lang="pt-BR" sz="2800" dirty="0"/>
          </a:p>
          <a:p>
            <a:pPr lvl="1"/>
            <a:r>
              <a:rPr lang="pt-BR" sz="2800" dirty="0">
                <a:hlinkClick r:id="rId5"/>
              </a:rPr>
              <a:t>https://makerworld.com/pt</a:t>
            </a:r>
            <a:endParaRPr lang="pt-BR" dirty="0"/>
          </a:p>
          <a:p>
            <a:r>
              <a:rPr lang="pt-BR" sz="3200" dirty="0"/>
              <a:t>Pode ser nos formatos:</a:t>
            </a:r>
          </a:p>
          <a:p>
            <a:pPr lvl="1"/>
            <a:r>
              <a:rPr lang="pt-BR" sz="2800" dirty="0"/>
              <a:t>STL</a:t>
            </a:r>
          </a:p>
          <a:p>
            <a:pPr lvl="2"/>
            <a:r>
              <a:rPr lang="pt-BR" sz="2400" dirty="0"/>
              <a:t>Formato de malha 3D, </a:t>
            </a:r>
            <a:r>
              <a:rPr lang="pt-BR" sz="2400" b="1" dirty="0">
                <a:solidFill>
                  <a:srgbClr val="FF0000"/>
                </a:solidFill>
              </a:rPr>
              <a:t>não editável diretamente</a:t>
            </a:r>
          </a:p>
          <a:p>
            <a:pPr lvl="1"/>
            <a:r>
              <a:rPr lang="pt-BR" sz="2800" dirty="0"/>
              <a:t>STEP</a:t>
            </a:r>
          </a:p>
          <a:p>
            <a:pPr lvl="2"/>
            <a:r>
              <a:rPr lang="pt-BR" sz="2400" dirty="0"/>
              <a:t>Formato aberto de sólidos 3D </a:t>
            </a:r>
            <a:r>
              <a:rPr lang="pt-BR" sz="2400" b="1" dirty="0">
                <a:solidFill>
                  <a:srgbClr val="00B050"/>
                </a:solidFill>
              </a:rPr>
              <a:t>editáveis</a:t>
            </a:r>
          </a:p>
          <a:p>
            <a:pPr lvl="1"/>
            <a:endParaRPr lang="pt-BR" sz="2800" dirty="0"/>
          </a:p>
        </p:txBody>
      </p:sp>
      <p:grpSp>
        <p:nvGrpSpPr>
          <p:cNvPr id="9" name="Group 8">
            <a:extLst>
              <a:ext uri="{FF2B5EF4-FFF2-40B4-BE49-F238E27FC236}">
                <a16:creationId xmlns:a16="http://schemas.microsoft.com/office/drawing/2014/main" id="{5C1A532D-5878-22A7-13AF-64A4879C674E}"/>
              </a:ext>
            </a:extLst>
          </p:cNvPr>
          <p:cNvGrpSpPr/>
          <p:nvPr/>
        </p:nvGrpSpPr>
        <p:grpSpPr>
          <a:xfrm>
            <a:off x="8324539" y="792559"/>
            <a:ext cx="3585810" cy="5268925"/>
            <a:chOff x="8058321" y="792559"/>
            <a:chExt cx="3585810" cy="5268925"/>
          </a:xfrm>
        </p:grpSpPr>
        <p:pic>
          <p:nvPicPr>
            <p:cNvPr id="7" name="Picture 6" descr="A screenshot of a video game&#10;&#10;AI-generated content may be incorrect.">
              <a:extLst>
                <a:ext uri="{FF2B5EF4-FFF2-40B4-BE49-F238E27FC236}">
                  <a16:creationId xmlns:a16="http://schemas.microsoft.com/office/drawing/2014/main" id="{15CD9F9B-1993-A27B-ABE6-0C81753222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8321" y="792559"/>
              <a:ext cx="3585810" cy="49427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93262A47-55AF-51EF-6CC2-10EDF8BE7CCF}"/>
                </a:ext>
              </a:extLst>
            </p:cNvPr>
            <p:cNvSpPr txBox="1"/>
            <p:nvPr/>
          </p:nvSpPr>
          <p:spPr>
            <a:xfrm>
              <a:off x="8058321" y="5784485"/>
              <a:ext cx="3585810" cy="276999"/>
            </a:xfrm>
            <a:prstGeom prst="rect">
              <a:avLst/>
            </a:prstGeom>
            <a:noFill/>
          </p:spPr>
          <p:txBody>
            <a:bodyPr wrap="square" rtlCol="0">
              <a:spAutoFit/>
            </a:bodyPr>
            <a:lstStyle/>
            <a:p>
              <a:pPr algn="ctr"/>
              <a:r>
                <a:rPr lang="pt-BR" sz="1200" dirty="0">
                  <a:hlinkClick r:id="rId7"/>
                </a:rPr>
                <a:t>https://</a:t>
              </a:r>
              <a:r>
                <a:rPr lang="pt-BR" sz="1200" dirty="0" err="1">
                  <a:hlinkClick r:id="rId7"/>
                </a:rPr>
                <a:t>grabcad.com</a:t>
              </a:r>
              <a:r>
                <a:rPr lang="pt-BR" sz="1200" dirty="0">
                  <a:hlinkClick r:id="rId7"/>
                </a:rPr>
                <a:t>/</a:t>
              </a:r>
              <a:r>
                <a:rPr lang="pt-BR" sz="1200" dirty="0" err="1">
                  <a:hlinkClick r:id="rId7"/>
                </a:rPr>
                <a:t>library</a:t>
              </a:r>
              <a:r>
                <a:rPr lang="pt-BR" sz="1200" dirty="0">
                  <a:hlinkClick r:id="rId7"/>
                </a:rPr>
                <a:t>/tank-robotic-arm-2</a:t>
              </a:r>
              <a:endParaRPr lang="pt-BR" sz="1200" dirty="0"/>
            </a:p>
          </p:txBody>
        </p:sp>
      </p:grpSp>
    </p:spTree>
    <p:extLst>
      <p:ext uri="{BB962C8B-B14F-4D97-AF65-F5344CB8AC3E}">
        <p14:creationId xmlns:p14="http://schemas.microsoft.com/office/powerpoint/2010/main" val="1023570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Introdução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21</a:t>
            </a:fld>
            <a:endParaRPr lang="pt-BR"/>
          </a:p>
        </p:txBody>
      </p:sp>
      <p:sp>
        <p:nvSpPr>
          <p:cNvPr id="5" name="Content Placeholder 4"/>
          <p:cNvSpPr>
            <a:spLocks noGrp="1"/>
          </p:cNvSpPr>
          <p:nvPr>
            <p:ph idx="1"/>
          </p:nvPr>
        </p:nvSpPr>
        <p:spPr/>
        <p:txBody>
          <a:bodyPr/>
          <a:lstStyle/>
          <a:p>
            <a:r>
              <a:rPr lang="pt-BR" dirty="0"/>
              <a:t>Código afeta diversas etapas</a:t>
            </a:r>
          </a:p>
          <a:p>
            <a:pPr lvl="1"/>
            <a:r>
              <a:rPr lang="pt-BR" dirty="0"/>
              <a:t>Implementação, teste, manutenção, evolução</a:t>
            </a:r>
            <a:r>
              <a:rPr lang="en-US" dirty="0"/>
              <a:t>, …</a:t>
            </a:r>
            <a:endParaRPr lang="pt-BR" dirty="0"/>
          </a:p>
          <a:p>
            <a:r>
              <a:rPr lang="pt-BR" dirty="0"/>
              <a:t>Várias pessoas vão usar o código (até você!)</a:t>
            </a:r>
          </a:p>
          <a:p>
            <a:pPr lvl="1"/>
            <a:r>
              <a:rPr lang="pt-BR" dirty="0"/>
              <a:t>Fácil de entender, não de escrever!</a:t>
            </a:r>
          </a:p>
          <a:p>
            <a:endParaRPr lang="pt-BR" dirty="0"/>
          </a:p>
        </p:txBody>
      </p:sp>
      <p:sp>
        <p:nvSpPr>
          <p:cNvPr id="7" name="Rectangle: Rounded Corners 6">
            <a:extLst>
              <a:ext uri="{FF2B5EF4-FFF2-40B4-BE49-F238E27FC236}">
                <a16:creationId xmlns:a16="http://schemas.microsoft.com/office/drawing/2014/main" id="{480C93FD-41B2-4FA3-95A4-10361A044139}"/>
              </a:ext>
            </a:extLst>
          </p:cNvPr>
          <p:cNvSpPr/>
          <p:nvPr/>
        </p:nvSpPr>
        <p:spPr>
          <a:xfrm>
            <a:off x="1739125" y="4097601"/>
            <a:ext cx="4472627" cy="16305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600" dirty="0">
                <a:solidFill>
                  <a:schemeClr val="tx1"/>
                </a:solidFill>
              </a:rPr>
              <a:t>“Any fool can write code that a </a:t>
            </a:r>
            <a:r>
              <a:rPr lang="en-US" sz="2600" i="1" dirty="0">
                <a:solidFill>
                  <a:srgbClr val="960B22"/>
                </a:solidFill>
              </a:rPr>
              <a:t>computer</a:t>
            </a:r>
            <a:r>
              <a:rPr lang="en-US" sz="2600" dirty="0">
                <a:solidFill>
                  <a:srgbClr val="960B22"/>
                </a:solidFill>
              </a:rPr>
              <a:t> can understand</a:t>
            </a:r>
            <a:r>
              <a:rPr lang="en-US" sz="2600" dirty="0">
                <a:solidFill>
                  <a:schemeClr val="tx1"/>
                </a:solidFill>
              </a:rPr>
              <a:t>. Good programmers write code that </a:t>
            </a:r>
            <a:r>
              <a:rPr lang="en-US" sz="2600" i="1" dirty="0">
                <a:solidFill>
                  <a:schemeClr val="accent6">
                    <a:lumMod val="75000"/>
                  </a:schemeClr>
                </a:solidFill>
              </a:rPr>
              <a:t>humans</a:t>
            </a:r>
            <a:r>
              <a:rPr lang="en-US" sz="2600" dirty="0">
                <a:solidFill>
                  <a:schemeClr val="accent6">
                    <a:lumMod val="75000"/>
                  </a:schemeClr>
                </a:solidFill>
              </a:rPr>
              <a:t> can understand</a:t>
            </a:r>
            <a:r>
              <a:rPr lang="en-US" sz="2600" dirty="0">
                <a:solidFill>
                  <a:schemeClr val="tx1"/>
                </a:solidFill>
              </a:rPr>
              <a:t>.”</a:t>
            </a:r>
          </a:p>
          <a:p>
            <a:pPr algn="r"/>
            <a:r>
              <a:rPr lang="en-US" dirty="0">
                <a:solidFill>
                  <a:schemeClr val="tx1"/>
                </a:solidFill>
              </a:rPr>
              <a:t>― Martin Fowler </a:t>
            </a:r>
          </a:p>
        </p:txBody>
      </p:sp>
      <p:pic>
        <p:nvPicPr>
          <p:cNvPr id="8" name="Picture 4" descr="homer-computer-woohoo-jogoveio | Jogo Véio">
            <a:extLst>
              <a:ext uri="{FF2B5EF4-FFF2-40B4-BE49-F238E27FC236}">
                <a16:creationId xmlns:a16="http://schemas.microsoft.com/office/drawing/2014/main" id="{4B39B7D9-4248-47F9-B622-1B2BBF705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019" y="4026625"/>
            <a:ext cx="2795939" cy="177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9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Introdução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22</a:t>
            </a:fld>
            <a:endParaRPr lang="pt-BR"/>
          </a:p>
        </p:txBody>
      </p:sp>
      <p:sp>
        <p:nvSpPr>
          <p:cNvPr id="5" name="Content Placeholder 4"/>
          <p:cNvSpPr>
            <a:spLocks noGrp="1"/>
          </p:cNvSpPr>
          <p:nvPr>
            <p:ph idx="1"/>
          </p:nvPr>
        </p:nvSpPr>
        <p:spPr>
          <a:xfrm>
            <a:off x="342900" y="1273629"/>
            <a:ext cx="11506200" cy="4905567"/>
          </a:xfrm>
        </p:spPr>
        <p:txBody>
          <a:bodyPr/>
          <a:lstStyle/>
          <a:p>
            <a:endParaRPr lang="pt-BR" dirty="0"/>
          </a:p>
          <a:p>
            <a:r>
              <a:rPr lang="pt-BR" dirty="0"/>
              <a:t>Boas práticas de programação</a:t>
            </a:r>
          </a:p>
          <a:p>
            <a:pPr lvl="1"/>
            <a:r>
              <a:rPr lang="pt-BR" dirty="0"/>
              <a:t>Regras gerais para melhorar a </a:t>
            </a:r>
            <a:r>
              <a:rPr lang="pt-BR" u="sng" dirty="0"/>
              <a:t>qualidade</a:t>
            </a:r>
          </a:p>
          <a:p>
            <a:endParaRPr lang="pt-BR" dirty="0"/>
          </a:p>
          <a:p>
            <a:endParaRPr lang="pt-BR" dirty="0"/>
          </a:p>
        </p:txBody>
      </p:sp>
      <p:sp>
        <p:nvSpPr>
          <p:cNvPr id="7" name="Rectangle 6">
            <a:extLst>
              <a:ext uri="{FF2B5EF4-FFF2-40B4-BE49-F238E27FC236}">
                <a16:creationId xmlns:a16="http://schemas.microsoft.com/office/drawing/2014/main" id="{D08D533F-D3BC-4F25-9B54-CEA5C9DBECC0}"/>
              </a:ext>
            </a:extLst>
          </p:cNvPr>
          <p:cNvSpPr/>
          <p:nvPr/>
        </p:nvSpPr>
        <p:spPr>
          <a:xfrm>
            <a:off x="1391538" y="3460825"/>
            <a:ext cx="9408922" cy="1662837"/>
          </a:xfrm>
          <a:prstGeom prst="rect">
            <a:avLst/>
          </a:prstGeo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457200" tIns="45720" rIns="457200" bIns="45720" numCol="1" spcCol="0" rtlCol="0" fromWordArt="0" anchor="ctr" anchorCtr="0" forceAA="0" compatLnSpc="1">
            <a:prstTxWarp prst="textNoShape">
              <a:avLst/>
            </a:prstTxWarp>
            <a:noAutofit/>
          </a:bodyPr>
          <a:lstStyle/>
          <a:p>
            <a:pPr algn="ctr"/>
            <a:r>
              <a:rPr lang="pt-BR" sz="3600" b="1" dirty="0">
                <a:latin typeface="Gill Sans MT" panose="020B0502020104020203" pitchFamily="34" charset="0"/>
              </a:rPr>
              <a:t>Escrever um código que </a:t>
            </a:r>
            <a:r>
              <a:rPr lang="pt-BR" sz="3600" b="1" u="sng" dirty="0">
                <a:latin typeface="Gill Sans MT" panose="020B0502020104020203" pitchFamily="34" charset="0"/>
              </a:rPr>
              <a:t>funciona</a:t>
            </a:r>
            <a:r>
              <a:rPr lang="pt-BR" sz="3600" b="1" dirty="0">
                <a:latin typeface="Gill Sans MT" panose="020B0502020104020203" pitchFamily="34" charset="0"/>
              </a:rPr>
              <a:t> é diferente de escrever um </a:t>
            </a:r>
            <a:r>
              <a:rPr lang="pt-BR" sz="3600" b="1" u="sng" dirty="0">
                <a:latin typeface="Gill Sans MT" panose="020B0502020104020203" pitchFamily="34" charset="0"/>
              </a:rPr>
              <a:t>bom</a:t>
            </a:r>
            <a:r>
              <a:rPr lang="pt-BR" sz="3600" b="1" dirty="0">
                <a:latin typeface="Gill Sans MT" panose="020B0502020104020203" pitchFamily="34" charset="0"/>
              </a:rPr>
              <a:t> código!</a:t>
            </a:r>
          </a:p>
        </p:txBody>
      </p:sp>
    </p:spTree>
    <p:extLst>
      <p:ext uri="{BB962C8B-B14F-4D97-AF65-F5344CB8AC3E}">
        <p14:creationId xmlns:p14="http://schemas.microsoft.com/office/powerpoint/2010/main" val="336980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Introdução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23</a:t>
            </a:fld>
            <a:endParaRPr lang="pt-BR"/>
          </a:p>
        </p:txBody>
      </p:sp>
      <p:sp>
        <p:nvSpPr>
          <p:cNvPr id="9" name="Isosceles Triangle 8">
            <a:extLst>
              <a:ext uri="{FF2B5EF4-FFF2-40B4-BE49-F238E27FC236}">
                <a16:creationId xmlns:a16="http://schemas.microsoft.com/office/drawing/2014/main" id="{D013E7C2-108B-417B-B492-548607A39DB0}"/>
              </a:ext>
            </a:extLst>
          </p:cNvPr>
          <p:cNvSpPr/>
          <p:nvPr/>
        </p:nvSpPr>
        <p:spPr>
          <a:xfrm>
            <a:off x="5119895" y="4488015"/>
            <a:ext cx="1843750" cy="120372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4EBC1C5-5BF8-4185-BC45-FC7FE8EC0437}"/>
              </a:ext>
            </a:extLst>
          </p:cNvPr>
          <p:cNvCxnSpPr>
            <a:cxnSpLocks/>
          </p:cNvCxnSpPr>
          <p:nvPr/>
        </p:nvCxnSpPr>
        <p:spPr>
          <a:xfrm rot="20640000">
            <a:off x="616057" y="4329402"/>
            <a:ext cx="1063259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462B799C-6773-4881-8966-EE1F36A4942F}"/>
              </a:ext>
            </a:extLst>
          </p:cNvPr>
          <p:cNvSpPr/>
          <p:nvPr/>
        </p:nvSpPr>
        <p:spPr>
          <a:xfrm>
            <a:off x="421768" y="4087279"/>
            <a:ext cx="1853732" cy="15243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ll Sans MT" panose="020B0502020104020203" pitchFamily="34" charset="0"/>
              </a:rPr>
              <a:t>Código</a:t>
            </a:r>
          </a:p>
          <a:p>
            <a:pPr algn="ctr"/>
            <a:r>
              <a:rPr lang="en-US" sz="3200" b="1" dirty="0">
                <a:latin typeface="Gill Sans MT" panose="020B0502020104020203" pitchFamily="34" charset="0"/>
              </a:rPr>
              <a:t>BOM</a:t>
            </a:r>
          </a:p>
        </p:txBody>
      </p:sp>
      <p:sp>
        <p:nvSpPr>
          <p:cNvPr id="12" name="Rectangle: Rounded Corners 11">
            <a:extLst>
              <a:ext uri="{FF2B5EF4-FFF2-40B4-BE49-F238E27FC236}">
                <a16:creationId xmlns:a16="http://schemas.microsoft.com/office/drawing/2014/main" id="{1F127789-C07C-4541-B894-19D7F7DFA83B}"/>
              </a:ext>
            </a:extLst>
          </p:cNvPr>
          <p:cNvSpPr/>
          <p:nvPr/>
        </p:nvSpPr>
        <p:spPr>
          <a:xfrm>
            <a:off x="9060224" y="1742508"/>
            <a:ext cx="1853732" cy="1524323"/>
          </a:xfrm>
          <a:prstGeom prst="roundRect">
            <a:avLst/>
          </a:prstGeom>
          <a:solidFill>
            <a:srgbClr val="960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Gill Sans MT" panose="020B0502020104020203" pitchFamily="34" charset="0"/>
              </a:rPr>
              <a:t>Código</a:t>
            </a:r>
          </a:p>
          <a:p>
            <a:pPr algn="ctr"/>
            <a:r>
              <a:rPr lang="en-US" sz="3200" b="1" dirty="0">
                <a:latin typeface="Gill Sans MT" panose="020B0502020104020203" pitchFamily="34" charset="0"/>
              </a:rPr>
              <a:t>RUIM</a:t>
            </a:r>
          </a:p>
        </p:txBody>
      </p:sp>
      <p:sp>
        <p:nvSpPr>
          <p:cNvPr id="13" name="TextBox 12">
            <a:extLst>
              <a:ext uri="{FF2B5EF4-FFF2-40B4-BE49-F238E27FC236}">
                <a16:creationId xmlns:a16="http://schemas.microsoft.com/office/drawing/2014/main" id="{3C7EC829-D8DA-4117-AC35-2DB2BA15444F}"/>
              </a:ext>
            </a:extLst>
          </p:cNvPr>
          <p:cNvSpPr txBox="1"/>
          <p:nvPr/>
        </p:nvSpPr>
        <p:spPr>
          <a:xfrm>
            <a:off x="7294379" y="3991223"/>
            <a:ext cx="4775153" cy="1815882"/>
          </a:xfrm>
          <a:prstGeom prst="rect">
            <a:avLst/>
          </a:prstGeom>
          <a:noFill/>
        </p:spPr>
        <p:txBody>
          <a:bodyPr wrap="none" rtlCol="0">
            <a:spAutoFit/>
          </a:bodyPr>
          <a:lstStyle/>
          <a:p>
            <a:pPr marL="457200" indent="-457200">
              <a:buFont typeface="Wingdings" panose="05000000000000000000" pitchFamily="2" charset="2"/>
              <a:buChar char="§"/>
            </a:pPr>
            <a:r>
              <a:rPr lang="en-US" sz="2800" dirty="0" err="1">
                <a:solidFill>
                  <a:srgbClr val="C00000"/>
                </a:solidFill>
              </a:rPr>
              <a:t>Confuso</a:t>
            </a:r>
            <a:r>
              <a:rPr lang="en-US" sz="2800" dirty="0">
                <a:solidFill>
                  <a:srgbClr val="C00000"/>
                </a:solidFill>
              </a:rPr>
              <a:t> de </a:t>
            </a:r>
            <a:r>
              <a:rPr lang="en-US" sz="2800" dirty="0" err="1">
                <a:solidFill>
                  <a:srgbClr val="C00000"/>
                </a:solidFill>
              </a:rPr>
              <a:t>entender</a:t>
            </a:r>
            <a:endParaRPr lang="en-US" sz="2800" dirty="0">
              <a:solidFill>
                <a:srgbClr val="C00000"/>
              </a:solidFill>
            </a:endParaRPr>
          </a:p>
          <a:p>
            <a:pPr marL="457200" indent="-457200">
              <a:buFont typeface="Wingdings" panose="05000000000000000000" pitchFamily="2" charset="2"/>
              <a:buChar char="§"/>
            </a:pPr>
            <a:r>
              <a:rPr lang="en-US" sz="2800" dirty="0" err="1">
                <a:solidFill>
                  <a:srgbClr val="C00000"/>
                </a:solidFill>
              </a:rPr>
              <a:t>Difícil</a:t>
            </a:r>
            <a:r>
              <a:rPr lang="en-US" sz="2800" dirty="0">
                <a:solidFill>
                  <a:srgbClr val="C00000"/>
                </a:solidFill>
              </a:rPr>
              <a:t> de </a:t>
            </a:r>
            <a:r>
              <a:rPr lang="en-US" sz="2800" dirty="0" err="1">
                <a:solidFill>
                  <a:srgbClr val="C00000"/>
                </a:solidFill>
              </a:rPr>
              <a:t>manter</a:t>
            </a:r>
            <a:r>
              <a:rPr lang="en-US" sz="2800" dirty="0">
                <a:solidFill>
                  <a:srgbClr val="C00000"/>
                </a:solidFill>
              </a:rPr>
              <a:t> e </a:t>
            </a:r>
            <a:r>
              <a:rPr lang="en-US" sz="2800" dirty="0" err="1">
                <a:solidFill>
                  <a:srgbClr val="C00000"/>
                </a:solidFill>
              </a:rPr>
              <a:t>modificar</a:t>
            </a:r>
            <a:endParaRPr lang="en-US" sz="2800" dirty="0">
              <a:solidFill>
                <a:srgbClr val="C00000"/>
              </a:solidFill>
            </a:endParaRPr>
          </a:p>
          <a:p>
            <a:pPr marL="457200" indent="-457200">
              <a:buFont typeface="Wingdings" panose="05000000000000000000" pitchFamily="2" charset="2"/>
              <a:buChar char="§"/>
            </a:pPr>
            <a:r>
              <a:rPr lang="en-US" sz="2800" dirty="0" err="1">
                <a:solidFill>
                  <a:srgbClr val="C00000"/>
                </a:solidFill>
              </a:rPr>
              <a:t>Difícil</a:t>
            </a:r>
            <a:r>
              <a:rPr lang="en-US" sz="2800" dirty="0">
                <a:solidFill>
                  <a:srgbClr val="C00000"/>
                </a:solidFill>
              </a:rPr>
              <a:t> de </a:t>
            </a:r>
            <a:r>
              <a:rPr lang="en-US" sz="2800" dirty="0" err="1">
                <a:solidFill>
                  <a:srgbClr val="C00000"/>
                </a:solidFill>
              </a:rPr>
              <a:t>depurar</a:t>
            </a:r>
            <a:endParaRPr lang="en-US" sz="2800" dirty="0">
              <a:solidFill>
                <a:srgbClr val="C00000"/>
              </a:solidFill>
            </a:endParaRPr>
          </a:p>
          <a:p>
            <a:pPr marL="457200" indent="-457200">
              <a:buFont typeface="Wingdings" panose="05000000000000000000" pitchFamily="2" charset="2"/>
              <a:buChar char="§"/>
            </a:pPr>
            <a:r>
              <a:rPr lang="en-US" sz="2800" dirty="0" err="1">
                <a:solidFill>
                  <a:srgbClr val="C00000"/>
                </a:solidFill>
              </a:rPr>
              <a:t>Não</a:t>
            </a:r>
            <a:r>
              <a:rPr lang="en-US" sz="2800" dirty="0">
                <a:solidFill>
                  <a:srgbClr val="C00000"/>
                </a:solidFill>
              </a:rPr>
              <a:t> </a:t>
            </a:r>
            <a:r>
              <a:rPr lang="en-US" sz="2800" dirty="0" err="1">
                <a:solidFill>
                  <a:srgbClr val="C00000"/>
                </a:solidFill>
              </a:rPr>
              <a:t>reusável</a:t>
            </a:r>
            <a:r>
              <a:rPr lang="en-US" sz="2800" dirty="0">
                <a:solidFill>
                  <a:srgbClr val="C00000"/>
                </a:solidFill>
              </a:rPr>
              <a:t> / </a:t>
            </a:r>
            <a:r>
              <a:rPr lang="en-US" sz="2800" dirty="0" err="1">
                <a:solidFill>
                  <a:srgbClr val="C00000"/>
                </a:solidFill>
              </a:rPr>
              <a:t>Frágil</a:t>
            </a:r>
            <a:endParaRPr lang="en-US" sz="2800" dirty="0">
              <a:solidFill>
                <a:srgbClr val="C00000"/>
              </a:solidFill>
            </a:endParaRPr>
          </a:p>
        </p:txBody>
      </p:sp>
      <p:sp>
        <p:nvSpPr>
          <p:cNvPr id="14" name="TextBox 13">
            <a:extLst>
              <a:ext uri="{FF2B5EF4-FFF2-40B4-BE49-F238E27FC236}">
                <a16:creationId xmlns:a16="http://schemas.microsoft.com/office/drawing/2014/main" id="{43DFE6CF-F013-4EE0-9141-10DC0A34E088}"/>
              </a:ext>
            </a:extLst>
          </p:cNvPr>
          <p:cNvSpPr txBox="1"/>
          <p:nvPr/>
        </p:nvSpPr>
        <p:spPr>
          <a:xfrm>
            <a:off x="463914" y="2234090"/>
            <a:ext cx="4608441" cy="1815882"/>
          </a:xfrm>
          <a:prstGeom prst="rect">
            <a:avLst/>
          </a:prstGeom>
          <a:noFill/>
        </p:spPr>
        <p:txBody>
          <a:bodyPr wrap="none" rtlCol="0">
            <a:spAutoFit/>
          </a:bodyPr>
          <a:lstStyle/>
          <a:p>
            <a:pPr marL="457200" indent="-457200">
              <a:buFont typeface="Wingdings" panose="05000000000000000000" pitchFamily="2" charset="2"/>
              <a:buChar char="§"/>
            </a:pPr>
            <a:r>
              <a:rPr lang="en-US" sz="2800" dirty="0" err="1">
                <a:solidFill>
                  <a:schemeClr val="accent6">
                    <a:lumMod val="75000"/>
                  </a:schemeClr>
                </a:solidFill>
              </a:rPr>
              <a:t>Fácil</a:t>
            </a:r>
            <a:r>
              <a:rPr lang="en-US" sz="2800" dirty="0">
                <a:solidFill>
                  <a:schemeClr val="accent6">
                    <a:lumMod val="75000"/>
                  </a:schemeClr>
                </a:solidFill>
              </a:rPr>
              <a:t> de </a:t>
            </a:r>
            <a:r>
              <a:rPr lang="en-US" sz="2800" dirty="0" err="1">
                <a:solidFill>
                  <a:schemeClr val="accent6">
                    <a:lumMod val="75000"/>
                  </a:schemeClr>
                </a:solidFill>
              </a:rPr>
              <a:t>entender</a:t>
            </a:r>
            <a:r>
              <a:rPr lang="en-US" sz="2800" dirty="0">
                <a:solidFill>
                  <a:schemeClr val="accent6">
                    <a:lumMod val="75000"/>
                  </a:schemeClr>
                </a:solidFill>
              </a:rPr>
              <a:t> </a:t>
            </a:r>
          </a:p>
          <a:p>
            <a:pPr marL="457200" indent="-457200">
              <a:buFont typeface="Wingdings" panose="05000000000000000000" pitchFamily="2" charset="2"/>
              <a:buChar char="§"/>
            </a:pPr>
            <a:r>
              <a:rPr lang="en-US" sz="2800" dirty="0" err="1">
                <a:solidFill>
                  <a:schemeClr val="accent6">
                    <a:lumMod val="75000"/>
                  </a:schemeClr>
                </a:solidFill>
              </a:rPr>
              <a:t>Fácil</a:t>
            </a:r>
            <a:r>
              <a:rPr lang="en-US" sz="2800" dirty="0">
                <a:solidFill>
                  <a:schemeClr val="accent6">
                    <a:lumMod val="75000"/>
                  </a:schemeClr>
                </a:solidFill>
              </a:rPr>
              <a:t> de </a:t>
            </a:r>
            <a:r>
              <a:rPr lang="en-US" sz="2800" dirty="0" err="1">
                <a:solidFill>
                  <a:schemeClr val="accent6">
                    <a:lumMod val="75000"/>
                  </a:schemeClr>
                </a:solidFill>
              </a:rPr>
              <a:t>manter</a:t>
            </a:r>
            <a:r>
              <a:rPr lang="en-US" sz="2800" dirty="0">
                <a:solidFill>
                  <a:schemeClr val="accent6">
                    <a:lumMod val="75000"/>
                  </a:schemeClr>
                </a:solidFill>
              </a:rPr>
              <a:t> e </a:t>
            </a:r>
            <a:r>
              <a:rPr lang="en-US" sz="2800" dirty="0" err="1">
                <a:solidFill>
                  <a:schemeClr val="accent6">
                    <a:lumMod val="75000"/>
                  </a:schemeClr>
                </a:solidFill>
              </a:rPr>
              <a:t>modificar</a:t>
            </a:r>
            <a:endParaRPr lang="en-US" sz="2800" dirty="0">
              <a:solidFill>
                <a:schemeClr val="accent6">
                  <a:lumMod val="75000"/>
                </a:schemeClr>
              </a:solidFill>
            </a:endParaRPr>
          </a:p>
          <a:p>
            <a:pPr marL="457200" indent="-457200">
              <a:buFont typeface="Wingdings" panose="05000000000000000000" pitchFamily="2" charset="2"/>
              <a:buChar char="§"/>
            </a:pPr>
            <a:r>
              <a:rPr lang="en-US" sz="2800" dirty="0" err="1">
                <a:solidFill>
                  <a:schemeClr val="accent6">
                    <a:lumMod val="75000"/>
                  </a:schemeClr>
                </a:solidFill>
              </a:rPr>
              <a:t>Fácil</a:t>
            </a:r>
            <a:r>
              <a:rPr lang="en-US" sz="2800" dirty="0">
                <a:solidFill>
                  <a:schemeClr val="accent6">
                    <a:lumMod val="75000"/>
                  </a:schemeClr>
                </a:solidFill>
              </a:rPr>
              <a:t> de </a:t>
            </a:r>
            <a:r>
              <a:rPr lang="en-US" sz="2800" dirty="0" err="1">
                <a:solidFill>
                  <a:schemeClr val="accent6">
                    <a:lumMod val="75000"/>
                  </a:schemeClr>
                </a:solidFill>
              </a:rPr>
              <a:t>depurar</a:t>
            </a:r>
            <a:endParaRPr lang="en-US" sz="2800" dirty="0">
              <a:solidFill>
                <a:schemeClr val="accent6">
                  <a:lumMod val="75000"/>
                </a:schemeClr>
              </a:solidFill>
            </a:endParaRPr>
          </a:p>
          <a:p>
            <a:pPr marL="457200" indent="-457200">
              <a:buFont typeface="Wingdings" panose="05000000000000000000" pitchFamily="2" charset="2"/>
              <a:buChar char="§"/>
            </a:pPr>
            <a:r>
              <a:rPr lang="en-US" sz="2800" dirty="0" err="1">
                <a:solidFill>
                  <a:schemeClr val="accent6">
                    <a:lumMod val="75000"/>
                  </a:schemeClr>
                </a:solidFill>
              </a:rPr>
              <a:t>Reusabilidade</a:t>
            </a:r>
            <a:r>
              <a:rPr lang="en-US" sz="2800" dirty="0">
                <a:solidFill>
                  <a:schemeClr val="accent6">
                    <a:lumMod val="75000"/>
                  </a:schemeClr>
                </a:solidFill>
              </a:rPr>
              <a:t> / </a:t>
            </a:r>
            <a:r>
              <a:rPr lang="en-US" sz="2800" dirty="0" err="1">
                <a:solidFill>
                  <a:schemeClr val="accent6">
                    <a:lumMod val="75000"/>
                  </a:schemeClr>
                </a:solidFill>
              </a:rPr>
              <a:t>Robustez</a:t>
            </a:r>
            <a:endParaRPr lang="en-US" sz="2800" dirty="0">
              <a:solidFill>
                <a:schemeClr val="accent6">
                  <a:lumMod val="75000"/>
                </a:schemeClr>
              </a:solidFill>
            </a:endParaRPr>
          </a:p>
        </p:txBody>
      </p:sp>
      <p:sp>
        <p:nvSpPr>
          <p:cNvPr id="15" name="TextBox 14">
            <a:extLst>
              <a:ext uri="{FF2B5EF4-FFF2-40B4-BE49-F238E27FC236}">
                <a16:creationId xmlns:a16="http://schemas.microsoft.com/office/drawing/2014/main" id="{410C1B12-CDA1-4966-AB38-FC9DE95360BB}"/>
              </a:ext>
            </a:extLst>
          </p:cNvPr>
          <p:cNvSpPr txBox="1"/>
          <p:nvPr/>
        </p:nvSpPr>
        <p:spPr>
          <a:xfrm>
            <a:off x="5793144" y="4780605"/>
            <a:ext cx="497252" cy="830997"/>
          </a:xfrm>
          <a:prstGeom prst="rect">
            <a:avLst/>
          </a:prstGeom>
          <a:noFill/>
        </p:spPr>
        <p:txBody>
          <a:bodyPr wrap="none" rtlCol="0">
            <a:spAutoFit/>
          </a:bodyPr>
          <a:lstStyle/>
          <a:p>
            <a:r>
              <a:rPr lang="en-US" sz="4800" b="1" dirty="0">
                <a:solidFill>
                  <a:schemeClr val="bg1"/>
                </a:solidFill>
              </a:rPr>
              <a:t>$</a:t>
            </a:r>
            <a:endParaRPr lang="en-US" b="1" dirty="0">
              <a:solidFill>
                <a:schemeClr val="bg1"/>
              </a:solidFill>
            </a:endParaRPr>
          </a:p>
        </p:txBody>
      </p:sp>
      <p:pic>
        <p:nvPicPr>
          <p:cNvPr id="16" name="Picture 4" descr="Closeup of nervous young man biting nails | Free Photo">
            <a:extLst>
              <a:ext uri="{FF2B5EF4-FFF2-40B4-BE49-F238E27FC236}">
                <a16:creationId xmlns:a16="http://schemas.microsoft.com/office/drawing/2014/main" id="{F6228B33-B757-4052-A70B-7D4E5DA95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7316" y="1196857"/>
            <a:ext cx="2781620" cy="185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42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Introdução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24</a:t>
            </a:fld>
            <a:endParaRPr lang="pt-BR"/>
          </a:p>
        </p:txBody>
      </p:sp>
      <p:sp>
        <p:nvSpPr>
          <p:cNvPr id="3" name="Content Placeholder 2"/>
          <p:cNvSpPr>
            <a:spLocks noGrp="1"/>
          </p:cNvSpPr>
          <p:nvPr>
            <p:ph idx="1"/>
          </p:nvPr>
        </p:nvSpPr>
        <p:spPr>
          <a:xfrm>
            <a:off x="342900" y="1738992"/>
            <a:ext cx="11506200" cy="4440203"/>
          </a:xfrm>
        </p:spPr>
        <p:txBody>
          <a:bodyPr/>
          <a:lstStyle/>
          <a:p>
            <a:r>
              <a:rPr lang="pt-BR" dirty="0"/>
              <a:t>Dificuldades de se ter um código limpo</a:t>
            </a:r>
          </a:p>
          <a:p>
            <a:pPr lvl="1"/>
            <a:r>
              <a:rPr lang="pt-BR" dirty="0"/>
              <a:t>Prazos apertados</a:t>
            </a:r>
          </a:p>
          <a:p>
            <a:pPr lvl="1"/>
            <a:r>
              <a:rPr lang="pt-BR" dirty="0"/>
              <a:t>Cronograma extenso</a:t>
            </a:r>
          </a:p>
          <a:p>
            <a:r>
              <a:rPr lang="pt-BR" dirty="0"/>
              <a:t>Problemas vão se acumulando</a:t>
            </a:r>
          </a:p>
          <a:p>
            <a:pPr lvl="1"/>
            <a:r>
              <a:rPr lang="pt-BR" dirty="0"/>
              <a:t>É só um </a:t>
            </a:r>
            <a:r>
              <a:rPr lang="pt-BR" dirty="0" err="1"/>
              <a:t>Ctrl+C</a:t>
            </a:r>
            <a:r>
              <a:rPr lang="pt-BR" dirty="0"/>
              <a:t>/</a:t>
            </a:r>
            <a:r>
              <a:rPr lang="pt-BR" dirty="0" err="1"/>
              <a:t>Ctrl+V</a:t>
            </a:r>
            <a:endParaRPr lang="pt-BR" dirty="0"/>
          </a:p>
          <a:p>
            <a:pPr lvl="1"/>
            <a:r>
              <a:rPr lang="pt-BR" dirty="0"/>
              <a:t>Amanhã resolvo isso</a:t>
            </a:r>
          </a:p>
          <a:p>
            <a:pPr lvl="2"/>
            <a:r>
              <a:rPr lang="pt-BR" dirty="0"/>
              <a:t>Por que eu fiz isso ontem?</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632" y="2768353"/>
            <a:ext cx="5420401" cy="293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 Rosto Pensativo Emoji">
            <a:extLst>
              <a:ext uri="{FF2B5EF4-FFF2-40B4-BE49-F238E27FC236}">
                <a16:creationId xmlns:a16="http://schemas.microsoft.com/office/drawing/2014/main" id="{6EA7F4D8-4F96-451F-92C7-BFF0781548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586605" y="4913505"/>
            <a:ext cx="409190" cy="40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03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FF0CD9-E41D-4A8F-8761-A8E57212461D}"/>
              </a:ext>
            </a:extLst>
          </p:cNvPr>
          <p:cNvSpPr/>
          <p:nvPr/>
        </p:nvSpPr>
        <p:spPr>
          <a:xfrm>
            <a:off x="-1" y="0"/>
            <a:ext cx="6096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Researchers find little evidence for 'broken windows theory,' say ...">
            <a:extLst>
              <a:ext uri="{FF2B5EF4-FFF2-40B4-BE49-F238E27FC236}">
                <a16:creationId xmlns:a16="http://schemas.microsoft.com/office/drawing/2014/main" id="{99BD52FA-EB9A-45B5-9B53-7F87285CC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550" y="1101828"/>
            <a:ext cx="4138897" cy="2483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547AE8F-606E-4CD3-82DA-E2F5F8322B81}"/>
              </a:ext>
            </a:extLst>
          </p:cNvPr>
          <p:cNvSpPr/>
          <p:nvPr/>
        </p:nvSpPr>
        <p:spPr>
          <a:xfrm>
            <a:off x="-1" y="3889335"/>
            <a:ext cx="6096000" cy="923330"/>
          </a:xfrm>
          <a:prstGeom prst="rect">
            <a:avLst/>
          </a:prstGeom>
        </p:spPr>
        <p:txBody>
          <a:bodyPr wrap="square">
            <a:spAutoFit/>
          </a:bodyPr>
          <a:lstStyle/>
          <a:p>
            <a:pPr algn="just"/>
            <a:r>
              <a:rPr lang="en-US" dirty="0">
                <a:solidFill>
                  <a:schemeClr val="bg1"/>
                </a:solidFill>
                <a:latin typeface="arial" panose="020B0604020202020204" pitchFamily="34" charset="0"/>
              </a:rPr>
              <a:t>“visible signs of crime, anti-social behavior, and civil disorder create an urban environment that encourages further crime and disorder, including serious crimes.”</a:t>
            </a:r>
            <a:endParaRPr lang="en-US" dirty="0">
              <a:solidFill>
                <a:schemeClr val="bg1"/>
              </a:solidFill>
            </a:endParaRPr>
          </a:p>
        </p:txBody>
      </p:sp>
      <p:sp>
        <p:nvSpPr>
          <p:cNvPr id="5" name="TextBox 4">
            <a:extLst>
              <a:ext uri="{FF2B5EF4-FFF2-40B4-BE49-F238E27FC236}">
                <a16:creationId xmlns:a16="http://schemas.microsoft.com/office/drawing/2014/main" id="{3643C6E8-DE6A-4BC0-B8AB-0394A9D0B14F}"/>
              </a:ext>
            </a:extLst>
          </p:cNvPr>
          <p:cNvSpPr txBox="1"/>
          <p:nvPr/>
        </p:nvSpPr>
        <p:spPr>
          <a:xfrm>
            <a:off x="508200" y="304169"/>
            <a:ext cx="5079596" cy="523220"/>
          </a:xfrm>
          <a:prstGeom prst="rect">
            <a:avLst/>
          </a:prstGeom>
          <a:noFill/>
        </p:spPr>
        <p:txBody>
          <a:bodyPr wrap="none" rtlCol="0">
            <a:spAutoFit/>
          </a:bodyPr>
          <a:lstStyle/>
          <a:p>
            <a:r>
              <a:rPr lang="en-US" sz="2800" b="1" dirty="0">
                <a:solidFill>
                  <a:schemeClr val="bg1"/>
                </a:solidFill>
                <a:latin typeface="Lato-Bold"/>
              </a:rPr>
              <a:t>BROKEN WINDOWS THEORY</a:t>
            </a:r>
          </a:p>
        </p:txBody>
      </p:sp>
      <p:sp>
        <p:nvSpPr>
          <p:cNvPr id="8" name="TextBox 7">
            <a:extLst>
              <a:ext uri="{FF2B5EF4-FFF2-40B4-BE49-F238E27FC236}">
                <a16:creationId xmlns:a16="http://schemas.microsoft.com/office/drawing/2014/main" id="{115E4875-582E-4137-8F9C-9B9EE6C0346A}"/>
              </a:ext>
            </a:extLst>
          </p:cNvPr>
          <p:cNvSpPr txBox="1"/>
          <p:nvPr/>
        </p:nvSpPr>
        <p:spPr>
          <a:xfrm>
            <a:off x="203566" y="5131745"/>
            <a:ext cx="5688863" cy="1072099"/>
          </a:xfrm>
          <a:prstGeom prst="rect">
            <a:avLst/>
          </a:prstGeom>
          <a:noFill/>
        </p:spPr>
        <p:txBody>
          <a:bodyPr wrap="square" rtlCol="0">
            <a:spAutoFit/>
          </a:bodyPr>
          <a:lstStyle/>
          <a:p>
            <a:pPr algn="ctr"/>
            <a:r>
              <a:rPr lang="en-US" sz="3200" b="1" dirty="0" err="1">
                <a:solidFill>
                  <a:schemeClr val="bg1"/>
                </a:solidFill>
                <a:latin typeface="Gill Sans MT" panose="020B0502020104020203" pitchFamily="34" charset="0"/>
              </a:rPr>
              <a:t>Onde</a:t>
            </a:r>
            <a:r>
              <a:rPr lang="en-US" sz="3200" b="1" dirty="0">
                <a:solidFill>
                  <a:schemeClr val="bg1"/>
                </a:solidFill>
                <a:latin typeface="Gill Sans MT" panose="020B0502020104020203" pitchFamily="34" charset="0"/>
              </a:rPr>
              <a:t> </a:t>
            </a:r>
            <a:r>
              <a:rPr lang="en-US" sz="3200" b="1" dirty="0" err="1">
                <a:solidFill>
                  <a:schemeClr val="bg1"/>
                </a:solidFill>
                <a:latin typeface="Gill Sans MT" panose="020B0502020104020203" pitchFamily="34" charset="0"/>
              </a:rPr>
              <a:t>podemos</a:t>
            </a:r>
            <a:r>
              <a:rPr lang="en-US" sz="3200" b="1" dirty="0">
                <a:solidFill>
                  <a:schemeClr val="bg1"/>
                </a:solidFill>
                <a:latin typeface="Gill Sans MT" panose="020B0502020104020203" pitchFamily="34" charset="0"/>
              </a:rPr>
              <a:t> </a:t>
            </a:r>
            <a:r>
              <a:rPr lang="en-US" sz="3200" b="1" dirty="0" err="1">
                <a:solidFill>
                  <a:schemeClr val="bg1"/>
                </a:solidFill>
                <a:latin typeface="Gill Sans MT" panose="020B0502020104020203" pitchFamily="34" charset="0"/>
              </a:rPr>
              <a:t>ter</a:t>
            </a:r>
            <a:r>
              <a:rPr lang="en-US" sz="3200" b="1" dirty="0">
                <a:solidFill>
                  <a:schemeClr val="bg1"/>
                </a:solidFill>
                <a:latin typeface="Gill Sans MT" panose="020B0502020104020203" pitchFamily="34" charset="0"/>
              </a:rPr>
              <a:t> “</a:t>
            </a:r>
            <a:r>
              <a:rPr lang="en-US" sz="3200" b="1" dirty="0" err="1">
                <a:solidFill>
                  <a:schemeClr val="bg1"/>
                </a:solidFill>
                <a:latin typeface="Gill Sans MT" panose="020B0502020104020203" pitchFamily="34" charset="0"/>
              </a:rPr>
              <a:t>janelas</a:t>
            </a:r>
            <a:r>
              <a:rPr lang="en-US" sz="3200" b="1" dirty="0">
                <a:solidFill>
                  <a:schemeClr val="bg1"/>
                </a:solidFill>
                <a:latin typeface="Gill Sans MT" panose="020B0502020104020203" pitchFamily="34" charset="0"/>
              </a:rPr>
              <a:t> quebradas” no </a:t>
            </a:r>
            <a:r>
              <a:rPr lang="en-US" sz="3200" b="1" dirty="0" err="1">
                <a:solidFill>
                  <a:schemeClr val="bg1"/>
                </a:solidFill>
                <a:latin typeface="Gill Sans MT" panose="020B0502020104020203" pitchFamily="34" charset="0"/>
              </a:rPr>
              <a:t>código</a:t>
            </a:r>
            <a:r>
              <a:rPr lang="en-US" sz="3200" b="1" dirty="0">
                <a:solidFill>
                  <a:schemeClr val="bg1"/>
                </a:solidFill>
                <a:latin typeface="Gill Sans MT" panose="020B0502020104020203" pitchFamily="34" charset="0"/>
              </a:rPr>
              <a:t>?</a:t>
            </a:r>
          </a:p>
        </p:txBody>
      </p:sp>
      <p:pic>
        <p:nvPicPr>
          <p:cNvPr id="2052" name="Picture 4" descr="Scout boy and scout girl Royalty Free Vector Image">
            <a:extLst>
              <a:ext uri="{FF2B5EF4-FFF2-40B4-BE49-F238E27FC236}">
                <a16:creationId xmlns:a16="http://schemas.microsoft.com/office/drawing/2014/main" id="{8B7533CA-0431-478F-AD16-8337565222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657"/>
          <a:stretch/>
        </p:blipFill>
        <p:spPr bwMode="auto">
          <a:xfrm>
            <a:off x="7139965" y="1921347"/>
            <a:ext cx="4080693" cy="28439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7EF25D0-AECC-44DE-A012-2A87CD7B355C}"/>
              </a:ext>
            </a:extLst>
          </p:cNvPr>
          <p:cNvSpPr/>
          <p:nvPr/>
        </p:nvSpPr>
        <p:spPr>
          <a:xfrm>
            <a:off x="7215477" y="305215"/>
            <a:ext cx="3906519" cy="523220"/>
          </a:xfrm>
          <a:prstGeom prst="rect">
            <a:avLst/>
          </a:prstGeom>
        </p:spPr>
        <p:txBody>
          <a:bodyPr wrap="none">
            <a:spAutoFit/>
          </a:bodyPr>
          <a:lstStyle/>
          <a:p>
            <a:r>
              <a:rPr lang="en-US" sz="2800" b="1" dirty="0">
                <a:latin typeface="Lato-Bold"/>
              </a:rPr>
              <a:t>THE BOY SCOUT RULE</a:t>
            </a:r>
            <a:endParaRPr lang="en-US" sz="2800" dirty="0"/>
          </a:p>
        </p:txBody>
      </p:sp>
      <p:sp>
        <p:nvSpPr>
          <p:cNvPr id="13" name="Rectangle 12">
            <a:extLst>
              <a:ext uri="{FF2B5EF4-FFF2-40B4-BE49-F238E27FC236}">
                <a16:creationId xmlns:a16="http://schemas.microsoft.com/office/drawing/2014/main" id="{41A99A8D-B1EF-4D7E-A021-F331C5EE8872}"/>
              </a:ext>
            </a:extLst>
          </p:cNvPr>
          <p:cNvSpPr/>
          <p:nvPr/>
        </p:nvSpPr>
        <p:spPr>
          <a:xfrm>
            <a:off x="6469440" y="1409816"/>
            <a:ext cx="5398594" cy="400110"/>
          </a:xfrm>
          <a:prstGeom prst="rect">
            <a:avLst/>
          </a:prstGeom>
        </p:spPr>
        <p:txBody>
          <a:bodyPr wrap="none">
            <a:spAutoFit/>
          </a:bodyPr>
          <a:lstStyle/>
          <a:p>
            <a:pPr algn="ctr"/>
            <a:r>
              <a:rPr lang="en-US" sz="2000" b="1" i="1" dirty="0"/>
              <a:t>Leave the campground cleaner than you found it.</a:t>
            </a:r>
          </a:p>
        </p:txBody>
      </p:sp>
      <p:sp>
        <p:nvSpPr>
          <p:cNvPr id="14" name="Rectangle 13">
            <a:extLst>
              <a:ext uri="{FF2B5EF4-FFF2-40B4-BE49-F238E27FC236}">
                <a16:creationId xmlns:a16="http://schemas.microsoft.com/office/drawing/2014/main" id="{D02C69DA-C0DA-48F9-84A1-EADE777263AE}"/>
              </a:ext>
            </a:extLst>
          </p:cNvPr>
          <p:cNvSpPr/>
          <p:nvPr/>
        </p:nvSpPr>
        <p:spPr>
          <a:xfrm>
            <a:off x="7009234" y="5021464"/>
            <a:ext cx="4319003" cy="646331"/>
          </a:xfrm>
          <a:prstGeom prst="rect">
            <a:avLst/>
          </a:prstGeom>
        </p:spPr>
        <p:txBody>
          <a:bodyPr wrap="none">
            <a:spAutoFit/>
          </a:bodyPr>
          <a:lstStyle/>
          <a:p>
            <a:pPr lvl="0" defTabSz="914400">
              <a:defRPr/>
            </a:pPr>
            <a:r>
              <a:rPr lang="en-US" sz="3600" dirty="0" err="1">
                <a:latin typeface="Gill Sans MT" panose="020B0502020104020203" pitchFamily="34" charset="0"/>
              </a:rPr>
              <a:t>Atenção</a:t>
            </a:r>
            <a:r>
              <a:rPr lang="en-US" sz="3600" dirty="0">
                <a:latin typeface="Gill Sans MT" panose="020B0502020104020203" pitchFamily="34" charset="0"/>
              </a:rPr>
              <a:t> </a:t>
            </a:r>
            <a:r>
              <a:rPr lang="en-US" sz="3600" dirty="0" err="1">
                <a:latin typeface="Gill Sans MT" panose="020B0502020104020203" pitchFamily="34" charset="0"/>
              </a:rPr>
              <a:t>aos</a:t>
            </a:r>
            <a:r>
              <a:rPr lang="en-US" sz="3600" dirty="0">
                <a:latin typeface="Gill Sans MT" panose="020B0502020104020203" pitchFamily="34" charset="0"/>
              </a:rPr>
              <a:t> </a:t>
            </a:r>
            <a:r>
              <a:rPr lang="en-US" sz="3600" u="sng" dirty="0" err="1">
                <a:latin typeface="Gill Sans MT" panose="020B0502020104020203" pitchFamily="34" charset="0"/>
              </a:rPr>
              <a:t>detalhes</a:t>
            </a:r>
            <a:r>
              <a:rPr lang="en-US" sz="3600" dirty="0">
                <a:latin typeface="Gill Sans MT" panose="020B0502020104020203" pitchFamily="34" charset="0"/>
              </a:rPr>
              <a:t>!</a:t>
            </a:r>
          </a:p>
        </p:txBody>
      </p:sp>
      <p:sp>
        <p:nvSpPr>
          <p:cNvPr id="15" name="Rectangle 14">
            <a:extLst>
              <a:ext uri="{FF2B5EF4-FFF2-40B4-BE49-F238E27FC236}">
                <a16:creationId xmlns:a16="http://schemas.microsoft.com/office/drawing/2014/main" id="{85098ACF-5EE1-4E4F-B662-316305613D06}"/>
              </a:ext>
            </a:extLst>
          </p:cNvPr>
          <p:cNvSpPr/>
          <p:nvPr/>
        </p:nvSpPr>
        <p:spPr>
          <a:xfrm>
            <a:off x="6467029" y="5781745"/>
            <a:ext cx="5390009" cy="646331"/>
          </a:xfrm>
          <a:prstGeom prst="rect">
            <a:avLst/>
          </a:prstGeom>
        </p:spPr>
        <p:txBody>
          <a:bodyPr wrap="square">
            <a:spAutoFit/>
          </a:bodyPr>
          <a:lstStyle/>
          <a:p>
            <a:pPr algn="ctr"/>
            <a:r>
              <a:rPr lang="pt-BR" dirty="0"/>
              <a:t>Não basta apenas escrever bem o código inicial. Mas ele deve ser </a:t>
            </a:r>
            <a:r>
              <a:rPr lang="pt-BR" b="1" dirty="0"/>
              <a:t>mantido</a:t>
            </a:r>
            <a:r>
              <a:rPr lang="pt-BR" dirty="0"/>
              <a:t> certo (limpo) ao longo do tempo!</a:t>
            </a:r>
          </a:p>
        </p:txBody>
      </p:sp>
    </p:spTree>
    <p:extLst>
      <p:ext uri="{BB962C8B-B14F-4D97-AF65-F5344CB8AC3E}">
        <p14:creationId xmlns:p14="http://schemas.microsoft.com/office/powerpoint/2010/main" val="225533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p:bldP spid="8" grpId="0"/>
      <p:bldP spid="9" grpId="0"/>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Regras gerais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26</a:t>
            </a:fld>
            <a:endParaRPr lang="pt-BR"/>
          </a:p>
        </p:txBody>
      </p:sp>
      <p:sp>
        <p:nvSpPr>
          <p:cNvPr id="5" name="Content Placeholder 4"/>
          <p:cNvSpPr>
            <a:spLocks noGrp="1"/>
          </p:cNvSpPr>
          <p:nvPr>
            <p:ph idx="1"/>
          </p:nvPr>
        </p:nvSpPr>
        <p:spPr>
          <a:xfrm>
            <a:off x="342900" y="1379954"/>
            <a:ext cx="11506200" cy="4799242"/>
          </a:xfrm>
        </p:spPr>
        <p:txBody>
          <a:bodyPr/>
          <a:lstStyle/>
          <a:p>
            <a:r>
              <a:rPr lang="pt-BR" dirty="0"/>
              <a:t>Pense no agora e no futuro</a:t>
            </a:r>
          </a:p>
          <a:p>
            <a:pPr lvl="1"/>
            <a:r>
              <a:rPr lang="pt-BR" dirty="0"/>
              <a:t>Modele antes de implementar (CRC, UML)</a:t>
            </a:r>
          </a:p>
          <a:p>
            <a:pPr lvl="1"/>
            <a:r>
              <a:rPr lang="pt-BR" dirty="0"/>
              <a:t>Se possível, utilize Padrões de Projeto</a:t>
            </a:r>
          </a:p>
          <a:p>
            <a:r>
              <a:rPr lang="pt-BR" dirty="0"/>
              <a:t>Defina </a:t>
            </a:r>
            <a:r>
              <a:rPr lang="pt-BR" u="sng" dirty="0"/>
              <a:t>tipos específicos</a:t>
            </a:r>
            <a:r>
              <a:rPr lang="pt-BR" dirty="0"/>
              <a:t> para o problema</a:t>
            </a:r>
          </a:p>
          <a:p>
            <a:r>
              <a:rPr lang="pt-BR" dirty="0"/>
              <a:t>Considere possíveis situações excepcionais</a:t>
            </a:r>
          </a:p>
          <a:p>
            <a:r>
              <a:rPr lang="pt-BR" dirty="0"/>
              <a:t>Evite o </a:t>
            </a:r>
            <a:r>
              <a:rPr lang="pt-BR" dirty="0" err="1"/>
              <a:t>aninhamento</a:t>
            </a:r>
            <a:r>
              <a:rPr lang="pt-BR" dirty="0"/>
              <a:t> de vários “</a:t>
            </a:r>
            <a:r>
              <a:rPr lang="pt-BR" dirty="0" err="1"/>
              <a:t>ifs</a:t>
            </a:r>
            <a:r>
              <a:rPr lang="pt-BR" dirty="0"/>
              <a:t>”</a:t>
            </a:r>
          </a:p>
          <a:p>
            <a:pPr lvl="1"/>
            <a:r>
              <a:rPr lang="pt-BR" dirty="0"/>
              <a:t>Reduzir a complexidade </a:t>
            </a:r>
            <a:r>
              <a:rPr lang="pt-BR" dirty="0" err="1"/>
              <a:t>ciclomática</a:t>
            </a:r>
            <a:endParaRPr lang="pt-BR" dirty="0"/>
          </a:p>
          <a:p>
            <a:pPr lvl="1"/>
            <a:r>
              <a:rPr lang="pt-BR" dirty="0"/>
              <a:t>Por que?</a:t>
            </a:r>
          </a:p>
        </p:txBody>
      </p:sp>
      <p:sp>
        <p:nvSpPr>
          <p:cNvPr id="8" name="TextBox 7">
            <a:extLst>
              <a:ext uri="{FF2B5EF4-FFF2-40B4-BE49-F238E27FC236}">
                <a16:creationId xmlns:a16="http://schemas.microsoft.com/office/drawing/2014/main" id="{7539A474-C032-4E90-84E8-D4B45058C55C}"/>
              </a:ext>
            </a:extLst>
          </p:cNvPr>
          <p:cNvSpPr txBox="1"/>
          <p:nvPr/>
        </p:nvSpPr>
        <p:spPr>
          <a:xfrm>
            <a:off x="2645922" y="5251019"/>
            <a:ext cx="7188443" cy="584775"/>
          </a:xfrm>
          <a:prstGeom prst="rect">
            <a:avLst/>
          </a:prstGeom>
          <a:noFill/>
        </p:spPr>
        <p:txBody>
          <a:bodyPr wrap="none" rtlCol="0">
            <a:spAutoFit/>
          </a:bodyPr>
          <a:lstStyle/>
          <a:p>
            <a:r>
              <a:rPr lang="en-US" sz="3200" dirty="0">
                <a:latin typeface="Gill Sans MT" panose="020B0502020104020203" pitchFamily="34" charset="0"/>
                <a:sym typeface="Wingdings" panose="05000000000000000000" pitchFamily="2" charset="2"/>
              </a:rPr>
              <a:t> </a:t>
            </a:r>
            <a:r>
              <a:rPr lang="en-US" sz="3200" dirty="0" err="1">
                <a:latin typeface="Gill Sans MT" panose="020B0502020104020203" pitchFamily="34" charset="0"/>
              </a:rPr>
              <a:t>Difícil</a:t>
            </a:r>
            <a:r>
              <a:rPr lang="en-US" sz="3200" dirty="0">
                <a:latin typeface="Gill Sans MT" panose="020B0502020104020203" pitchFamily="34" charset="0"/>
              </a:rPr>
              <a:t> de </a:t>
            </a:r>
            <a:r>
              <a:rPr lang="en-US" sz="3200" dirty="0" err="1">
                <a:latin typeface="Gill Sans MT" panose="020B0502020104020203" pitchFamily="34" charset="0"/>
              </a:rPr>
              <a:t>entender</a:t>
            </a:r>
            <a:r>
              <a:rPr lang="en-US" sz="3200" dirty="0">
                <a:latin typeface="Gill Sans MT" panose="020B0502020104020203" pitchFamily="34" charset="0"/>
              </a:rPr>
              <a:t>, </a:t>
            </a:r>
            <a:r>
              <a:rPr lang="en-US" sz="3200" dirty="0" err="1">
                <a:latin typeface="Gill Sans MT" panose="020B0502020104020203" pitchFamily="34" charset="0"/>
              </a:rPr>
              <a:t>testar</a:t>
            </a:r>
            <a:r>
              <a:rPr lang="en-US" sz="3200" dirty="0">
                <a:latin typeface="Gill Sans MT" panose="020B0502020104020203" pitchFamily="34" charset="0"/>
              </a:rPr>
              <a:t>, </a:t>
            </a:r>
            <a:r>
              <a:rPr lang="en-US" sz="3200" dirty="0" err="1">
                <a:latin typeface="Gill Sans MT" panose="020B0502020104020203" pitchFamily="34" charset="0"/>
              </a:rPr>
              <a:t>modificar</a:t>
            </a:r>
            <a:r>
              <a:rPr lang="en-US" sz="3200" dirty="0">
                <a:latin typeface="Gill Sans MT" panose="020B0502020104020203" pitchFamily="34" charset="0"/>
              </a:rPr>
              <a:t>, …</a:t>
            </a:r>
          </a:p>
        </p:txBody>
      </p:sp>
    </p:spTree>
    <p:extLst>
      <p:ext uri="{BB962C8B-B14F-4D97-AF65-F5344CB8AC3E}">
        <p14:creationId xmlns:p14="http://schemas.microsoft.com/office/powerpoint/2010/main" val="93597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C79F939-3144-4202-B5BE-9440F34BC71E}"/>
              </a:ext>
            </a:extLst>
          </p:cNvPr>
          <p:cNvSpPr>
            <a:spLocks noGrp="1"/>
          </p:cNvSpPr>
          <p:nvPr>
            <p:ph type="subTitle" idx="13"/>
          </p:nvPr>
        </p:nvSpPr>
        <p:spPr/>
        <p:txBody>
          <a:bodyPr/>
          <a:lstStyle/>
          <a:p>
            <a:r>
              <a:rPr lang="pt-BR" dirty="0"/>
              <a:t>Complexidade </a:t>
            </a:r>
            <a:r>
              <a:rPr lang="pt-BR" dirty="0" err="1"/>
              <a:t>ciclomática</a:t>
            </a:r>
            <a:endParaRPr lang="en-US" dirty="0"/>
          </a:p>
        </p:txBody>
      </p:sp>
      <p:sp>
        <p:nvSpPr>
          <p:cNvPr id="4" name="Title 3"/>
          <p:cNvSpPr>
            <a:spLocks noGrp="1"/>
          </p:cNvSpPr>
          <p:nvPr>
            <p:ph type="title"/>
          </p:nvPr>
        </p:nvSpPr>
        <p:spPr/>
        <p:txBody>
          <a:bodyPr/>
          <a:lstStyle/>
          <a:p>
            <a:r>
              <a:rPr lang="pt-BR" dirty="0"/>
              <a:t>Regras gerais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27</a:t>
            </a:fld>
            <a:endParaRPr lang="pt-BR"/>
          </a:p>
        </p:txBody>
      </p:sp>
      <p:sp>
        <p:nvSpPr>
          <p:cNvPr id="8" name="Rectangle 7">
            <a:extLst>
              <a:ext uri="{FF2B5EF4-FFF2-40B4-BE49-F238E27FC236}">
                <a16:creationId xmlns:a16="http://schemas.microsoft.com/office/drawing/2014/main" id="{59B6F4AA-CFAF-4500-AF53-5B9542EE7FB7}"/>
              </a:ext>
            </a:extLst>
          </p:cNvPr>
          <p:cNvSpPr/>
          <p:nvPr/>
        </p:nvSpPr>
        <p:spPr>
          <a:xfrm>
            <a:off x="593824" y="1589415"/>
            <a:ext cx="5161713" cy="4401205"/>
          </a:xfrm>
          <a:prstGeom prst="rect">
            <a:avLst/>
          </a:prstGeom>
          <a:solidFill>
            <a:schemeClr val="bg1">
              <a:lumMod val="95000"/>
            </a:schemeClr>
          </a:solidFill>
        </p:spPr>
        <p:txBody>
          <a:bodyPr wrap="square">
            <a:spAutoFit/>
          </a:bodyPr>
          <a:lstStyle/>
          <a:p>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bool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exemplo</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b="1" dirty="0" err="1">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ifstream</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&amp;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string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arq_cam</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string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linha</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valido</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arq_cam</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a:t>
            </a:r>
            <a:r>
              <a:rPr lang="en-US" sz="14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is_open</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getline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a:t>
            </a:r>
            <a:r>
              <a:rPr lang="en-US" sz="14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linha</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linha</a:t>
            </a:r>
            <a:r>
              <a:rPr lang="en-US" sz="14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b="1" dirty="0" err="1">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find</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importante</a:t>
            </a:r>
            <a:r>
              <a:rPr lang="en-US" sz="1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true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else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false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else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false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else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false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else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false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rPr>
              <a:t>}</a:t>
            </a:r>
            <a:endParaRPr lang="pt-BR" sz="1400" dirty="0"/>
          </a:p>
        </p:txBody>
      </p:sp>
      <p:pic>
        <p:nvPicPr>
          <p:cNvPr id="9" name="Picture 8">
            <a:extLst>
              <a:ext uri="{FF2B5EF4-FFF2-40B4-BE49-F238E27FC236}">
                <a16:creationId xmlns:a16="http://schemas.microsoft.com/office/drawing/2014/main" id="{096BA3AE-F84D-461F-B075-F4386661C4F0}"/>
              </a:ext>
            </a:extLst>
          </p:cNvPr>
          <p:cNvPicPr>
            <a:picLocks noChangeAspect="1"/>
          </p:cNvPicPr>
          <p:nvPr/>
        </p:nvPicPr>
        <p:blipFill>
          <a:blip r:embed="rId3"/>
          <a:stretch>
            <a:fillRect/>
          </a:stretch>
        </p:blipFill>
        <p:spPr>
          <a:xfrm>
            <a:off x="5137698" y="5344289"/>
            <a:ext cx="720000" cy="721555"/>
          </a:xfrm>
          <a:prstGeom prst="rect">
            <a:avLst/>
          </a:prstGeom>
        </p:spPr>
      </p:pic>
      <p:sp>
        <p:nvSpPr>
          <p:cNvPr id="13" name="Rectangle 12">
            <a:extLst>
              <a:ext uri="{FF2B5EF4-FFF2-40B4-BE49-F238E27FC236}">
                <a16:creationId xmlns:a16="http://schemas.microsoft.com/office/drawing/2014/main" id="{CFFDCCE1-3D8D-4E6B-8E82-AD61255FFFCC}"/>
              </a:ext>
            </a:extLst>
          </p:cNvPr>
          <p:cNvSpPr/>
          <p:nvPr/>
        </p:nvSpPr>
        <p:spPr>
          <a:xfrm>
            <a:off x="6261601" y="1589415"/>
            <a:ext cx="5336573" cy="3754874"/>
          </a:xfrm>
          <a:prstGeom prst="rect">
            <a:avLst/>
          </a:prstGeom>
          <a:solidFill>
            <a:schemeClr val="bg1">
              <a:lumMod val="95000"/>
            </a:schemeClr>
          </a:solidFill>
        </p:spPr>
        <p:txBody>
          <a:bodyPr wrap="square">
            <a:spAutoFit/>
          </a:bodyPr>
          <a:lstStyle/>
          <a:p>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bool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exemplo</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b="1" dirty="0" err="1">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ifstream</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&amp;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string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arq_cam</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string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linha</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valido</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arq_cam</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false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a:t>
            </a:r>
            <a:r>
              <a:rPr lang="en-US" sz="14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is_open</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false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bool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encontrou</a:t>
            </a:r>
            <a:r>
              <a:rPr lang="en-US" sz="1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false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getline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arq</a:t>
            </a:r>
            <a:r>
              <a:rPr lang="en-US" sz="14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linha</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linha</a:t>
            </a:r>
            <a:r>
              <a:rPr lang="en-US" sz="14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b="1" dirty="0" err="1">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find</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err="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importante</a:t>
            </a:r>
            <a:r>
              <a:rPr lang="en-US" sz="1400" dirty="0">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encontrou</a:t>
            </a:r>
            <a:r>
              <a:rPr lang="en-US" sz="14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true</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a:t>
            </a:r>
            <a:r>
              <a:rPr lang="en-US" sz="14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encontrou</a:t>
            </a:r>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14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4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51C7EED-A4CC-494B-B5F7-8808716E0AEF}"/>
              </a:ext>
            </a:extLst>
          </p:cNvPr>
          <p:cNvPicPr>
            <a:picLocks noChangeAspect="1"/>
          </p:cNvPicPr>
          <p:nvPr/>
        </p:nvPicPr>
        <p:blipFill>
          <a:blip r:embed="rId4"/>
          <a:stretch>
            <a:fillRect/>
          </a:stretch>
        </p:blipFill>
        <p:spPr>
          <a:xfrm>
            <a:off x="11099248" y="4687314"/>
            <a:ext cx="693053" cy="720000"/>
          </a:xfrm>
          <a:prstGeom prst="rect">
            <a:avLst/>
          </a:prstGeom>
        </p:spPr>
      </p:pic>
    </p:spTree>
    <p:extLst>
      <p:ext uri="{BB962C8B-B14F-4D97-AF65-F5344CB8AC3E}">
        <p14:creationId xmlns:p14="http://schemas.microsoft.com/office/powerpoint/2010/main" val="36660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Regras gerais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28</a:t>
            </a:fld>
            <a:endParaRPr lang="pt-BR"/>
          </a:p>
        </p:txBody>
      </p:sp>
      <p:pic>
        <p:nvPicPr>
          <p:cNvPr id="7" name="Picture 6">
            <a:extLst>
              <a:ext uri="{FF2B5EF4-FFF2-40B4-BE49-F238E27FC236}">
                <a16:creationId xmlns:a16="http://schemas.microsoft.com/office/drawing/2014/main" id="{6BD99029-30EF-4EC8-B233-E8FA95C1F415}"/>
              </a:ext>
            </a:extLst>
          </p:cNvPr>
          <p:cNvPicPr>
            <a:picLocks noChangeAspect="1"/>
          </p:cNvPicPr>
          <p:nvPr/>
        </p:nvPicPr>
        <p:blipFill>
          <a:blip r:embed="rId3"/>
          <a:stretch>
            <a:fillRect/>
          </a:stretch>
        </p:blipFill>
        <p:spPr>
          <a:xfrm>
            <a:off x="1369896" y="1704936"/>
            <a:ext cx="2382026" cy="3166150"/>
          </a:xfrm>
          <a:prstGeom prst="rect">
            <a:avLst/>
          </a:prstGeom>
        </p:spPr>
      </p:pic>
      <p:sp>
        <p:nvSpPr>
          <p:cNvPr id="8" name="Rectangle 7">
            <a:extLst>
              <a:ext uri="{FF2B5EF4-FFF2-40B4-BE49-F238E27FC236}">
                <a16:creationId xmlns:a16="http://schemas.microsoft.com/office/drawing/2014/main" id="{CC95DCB0-1E79-4427-B0B4-79322A1F2863}"/>
              </a:ext>
            </a:extLst>
          </p:cNvPr>
          <p:cNvSpPr/>
          <p:nvPr/>
        </p:nvSpPr>
        <p:spPr>
          <a:xfrm>
            <a:off x="820198" y="4988644"/>
            <a:ext cx="10551605" cy="1246495"/>
          </a:xfrm>
          <a:prstGeom prst="rect">
            <a:avLst/>
          </a:prstGeom>
        </p:spPr>
        <p:txBody>
          <a:bodyPr>
            <a:spAutoFit/>
          </a:bodyPr>
          <a:lstStyle/>
          <a:p>
            <a:pPr algn="just"/>
            <a:r>
              <a:rPr lang="en-US" sz="2500" dirty="0">
                <a:solidFill>
                  <a:srgbClr val="231F20"/>
                </a:solidFill>
                <a:latin typeface="TimesNewRomanPS"/>
              </a:rPr>
              <a:t>“You are reading this book for two reasons. First, you are a programmer. Second, you want to be a better programmer. Good. We need better programmers.”</a:t>
            </a:r>
            <a:endParaRPr lang="en-US" sz="2500" dirty="0"/>
          </a:p>
        </p:txBody>
      </p:sp>
      <p:graphicFrame>
        <p:nvGraphicFramePr>
          <p:cNvPr id="10" name="Diagram 9">
            <a:extLst>
              <a:ext uri="{FF2B5EF4-FFF2-40B4-BE49-F238E27FC236}">
                <a16:creationId xmlns:a16="http://schemas.microsoft.com/office/drawing/2014/main" id="{0B80E1DD-256A-4422-99DA-57FE32455D7D}"/>
              </a:ext>
            </a:extLst>
          </p:cNvPr>
          <p:cNvGraphicFramePr/>
          <p:nvPr>
            <p:extLst>
              <p:ext uri="{D42A27DB-BD31-4B8C-83A1-F6EECF244321}">
                <p14:modId xmlns:p14="http://schemas.microsoft.com/office/powerpoint/2010/main" val="1290528487"/>
              </p:ext>
            </p:extLst>
          </p:nvPr>
        </p:nvGraphicFramePr>
        <p:xfrm>
          <a:off x="4411330" y="2115774"/>
          <a:ext cx="7027228" cy="23736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537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Nomes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29</a:t>
            </a:fld>
            <a:endParaRPr lang="pt-BR"/>
          </a:p>
        </p:txBody>
      </p:sp>
      <p:sp>
        <p:nvSpPr>
          <p:cNvPr id="5" name="Content Placeholder 4"/>
          <p:cNvSpPr>
            <a:spLocks noGrp="1"/>
          </p:cNvSpPr>
          <p:nvPr>
            <p:ph idx="1"/>
          </p:nvPr>
        </p:nvSpPr>
        <p:spPr/>
        <p:txBody>
          <a:bodyPr>
            <a:normAutofit/>
          </a:bodyPr>
          <a:lstStyle/>
          <a:p>
            <a:r>
              <a:rPr lang="pt-BR" dirty="0"/>
              <a:t>Nomes estão em todos os lugares!</a:t>
            </a:r>
          </a:p>
          <a:p>
            <a:r>
              <a:rPr lang="pt-BR" dirty="0" err="1"/>
              <a:t>Underline</a:t>
            </a:r>
            <a:endParaRPr lang="pt-BR" dirty="0"/>
          </a:p>
          <a:p>
            <a:pPr lvl="1"/>
            <a:r>
              <a:rPr lang="pt-BR" sz="2800" b="1" dirty="0" err="1">
                <a:latin typeface="Courier New" panose="02070309020205020404" pitchFamily="49" charset="0"/>
                <a:cs typeface="Courier New" panose="02070309020205020404" pitchFamily="49" charset="0"/>
              </a:rPr>
              <a:t>int</a:t>
            </a:r>
            <a:r>
              <a:rPr lang="pt-BR" sz="2800" b="1" dirty="0">
                <a:latin typeface="Courier New" panose="02070309020205020404" pitchFamily="49" charset="0"/>
                <a:cs typeface="Courier New" panose="02070309020205020404" pitchFamily="49" charset="0"/>
              </a:rPr>
              <a:t> </a:t>
            </a:r>
            <a:r>
              <a:rPr lang="pt-BR" sz="2800" b="1" dirty="0" err="1">
                <a:latin typeface="Courier New" panose="02070309020205020404" pitchFamily="49" charset="0"/>
                <a:cs typeface="Courier New" panose="02070309020205020404" pitchFamily="49" charset="0"/>
              </a:rPr>
              <a:t>num_clientes</a:t>
            </a:r>
            <a:r>
              <a:rPr lang="pt-BR" sz="2800" b="1" dirty="0">
                <a:latin typeface="Courier New" panose="02070309020205020404" pitchFamily="49" charset="0"/>
                <a:cs typeface="Courier New" panose="02070309020205020404" pitchFamily="49" charset="0"/>
              </a:rPr>
              <a:t>; </a:t>
            </a:r>
            <a:endParaRPr lang="pt-BR" sz="2800" dirty="0">
              <a:latin typeface="Courier New" panose="02070309020205020404" pitchFamily="49" charset="0"/>
              <a:cs typeface="Courier New" panose="02070309020205020404" pitchFamily="49" charset="0"/>
            </a:endParaRPr>
          </a:p>
          <a:p>
            <a:pPr lvl="1"/>
            <a:r>
              <a:rPr lang="pt-BR" sz="2800" b="1" dirty="0" err="1">
                <a:latin typeface="Courier New" panose="02070309020205020404" pitchFamily="49" charset="0"/>
                <a:cs typeface="Courier New" panose="02070309020205020404" pitchFamily="49" charset="0"/>
              </a:rPr>
              <a:t>struct</a:t>
            </a:r>
            <a:r>
              <a:rPr lang="pt-BR" sz="2800" b="1" dirty="0">
                <a:latin typeface="Courier New" panose="02070309020205020404" pitchFamily="49" charset="0"/>
                <a:cs typeface="Courier New" panose="02070309020205020404" pitchFamily="49" charset="0"/>
              </a:rPr>
              <a:t> </a:t>
            </a:r>
            <a:r>
              <a:rPr lang="pt-BR" sz="2800" b="1" dirty="0" err="1">
                <a:latin typeface="Courier New" panose="02070309020205020404" pitchFamily="49" charset="0"/>
                <a:cs typeface="Courier New" panose="02070309020205020404" pitchFamily="49" charset="0"/>
              </a:rPr>
              <a:t>list</a:t>
            </a:r>
            <a:r>
              <a:rPr lang="pt-BR" sz="2800" b="1" dirty="0">
                <a:latin typeface="Courier New" panose="02070309020205020404" pitchFamily="49" charset="0"/>
                <a:cs typeface="Courier New" panose="02070309020205020404" pitchFamily="49" charset="0"/>
              </a:rPr>
              <a:t> *</a:t>
            </a:r>
            <a:r>
              <a:rPr lang="pt-BR" sz="2800" b="1" dirty="0" err="1">
                <a:latin typeface="Courier New" panose="02070309020205020404" pitchFamily="49" charset="0"/>
                <a:cs typeface="Courier New" panose="02070309020205020404" pitchFamily="49" charset="0"/>
              </a:rPr>
              <a:t>lista_alunos</a:t>
            </a:r>
            <a:r>
              <a:rPr lang="pt-BR" sz="2800" b="1" dirty="0">
                <a:latin typeface="Courier New" panose="02070309020205020404" pitchFamily="49" charset="0"/>
                <a:cs typeface="Courier New" panose="02070309020205020404" pitchFamily="49" charset="0"/>
              </a:rPr>
              <a:t>;</a:t>
            </a:r>
            <a:r>
              <a:rPr lang="pt-BR" b="1" dirty="0">
                <a:latin typeface="Courier New" panose="02070309020205020404" pitchFamily="49" charset="0"/>
                <a:cs typeface="Courier New" panose="02070309020205020404" pitchFamily="49" charset="0"/>
              </a:rPr>
              <a:t> </a:t>
            </a:r>
            <a:endParaRPr lang="pt-BR" dirty="0">
              <a:latin typeface="Courier New" panose="02070309020205020404" pitchFamily="49" charset="0"/>
              <a:cs typeface="Courier New" panose="02070309020205020404" pitchFamily="49" charset="0"/>
            </a:endParaRPr>
          </a:p>
          <a:p>
            <a:r>
              <a:rPr lang="pt-BR" dirty="0" err="1"/>
              <a:t>CamelCase</a:t>
            </a:r>
            <a:endParaRPr lang="pt-BR" dirty="0"/>
          </a:p>
          <a:p>
            <a:pPr lvl="1"/>
            <a:r>
              <a:rPr lang="pt-BR" sz="2800" b="1" dirty="0" err="1">
                <a:latin typeface="Courier New" panose="02070309020205020404" pitchFamily="49" charset="0"/>
                <a:cs typeface="Courier New" panose="02070309020205020404" pitchFamily="49" charset="0"/>
              </a:rPr>
              <a:t>int</a:t>
            </a:r>
            <a:r>
              <a:rPr lang="pt-BR" sz="2800" b="1" dirty="0">
                <a:latin typeface="Courier New" panose="02070309020205020404" pitchFamily="49" charset="0"/>
                <a:cs typeface="Courier New" panose="02070309020205020404" pitchFamily="49" charset="0"/>
              </a:rPr>
              <a:t> </a:t>
            </a:r>
            <a:r>
              <a:rPr lang="pt-BR" sz="2800" b="1" dirty="0" err="1">
                <a:latin typeface="Courier New" panose="02070309020205020404" pitchFamily="49" charset="0"/>
                <a:cs typeface="Courier New" panose="02070309020205020404" pitchFamily="49" charset="0"/>
              </a:rPr>
              <a:t>numClientes</a:t>
            </a:r>
            <a:r>
              <a:rPr lang="pt-BR" sz="2800" b="1" dirty="0">
                <a:latin typeface="Courier New" panose="02070309020205020404" pitchFamily="49" charset="0"/>
                <a:cs typeface="Courier New" panose="02070309020205020404" pitchFamily="49" charset="0"/>
              </a:rPr>
              <a:t>; </a:t>
            </a:r>
            <a:endParaRPr lang="pt-BR" sz="2800" dirty="0">
              <a:latin typeface="Courier New" panose="02070309020205020404" pitchFamily="49" charset="0"/>
              <a:cs typeface="Courier New" panose="02070309020205020404" pitchFamily="49" charset="0"/>
            </a:endParaRPr>
          </a:p>
          <a:p>
            <a:pPr lvl="1"/>
            <a:r>
              <a:rPr lang="pt-BR" sz="2800" b="1" dirty="0" err="1">
                <a:latin typeface="Courier New" panose="02070309020205020404" pitchFamily="49" charset="0"/>
                <a:cs typeface="Courier New" panose="02070309020205020404" pitchFamily="49" charset="0"/>
              </a:rPr>
              <a:t>struct</a:t>
            </a:r>
            <a:r>
              <a:rPr lang="pt-BR" sz="2800" b="1" dirty="0">
                <a:latin typeface="Courier New" panose="02070309020205020404" pitchFamily="49" charset="0"/>
                <a:cs typeface="Courier New" panose="02070309020205020404" pitchFamily="49" charset="0"/>
              </a:rPr>
              <a:t> lista *</a:t>
            </a:r>
            <a:r>
              <a:rPr lang="pt-BR" sz="2800" b="1" dirty="0" err="1">
                <a:latin typeface="Courier New" panose="02070309020205020404" pitchFamily="49" charset="0"/>
                <a:cs typeface="Courier New" panose="02070309020205020404" pitchFamily="49" charset="0"/>
              </a:rPr>
              <a:t>listaAlunos</a:t>
            </a:r>
            <a:r>
              <a:rPr lang="pt-BR" sz="2800" b="1" dirty="0">
                <a:latin typeface="Courier New" panose="02070309020205020404" pitchFamily="49" charset="0"/>
                <a:cs typeface="Courier New" panose="02070309020205020404" pitchFamily="49" charset="0"/>
              </a:rPr>
              <a:t>; </a:t>
            </a:r>
          </a:p>
          <a:p>
            <a:r>
              <a:rPr lang="pt-BR" dirty="0"/>
              <a:t>Escolha um padrão e atenha-se a ele!</a:t>
            </a:r>
          </a:p>
          <a:p>
            <a:endParaRPr lang="pt-BR" sz="32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DDE37E8F-C45D-41B8-ABA1-A2684A564FC3}"/>
              </a:ext>
            </a:extLst>
          </p:cNvPr>
          <p:cNvSpPr txBox="1"/>
          <p:nvPr/>
        </p:nvSpPr>
        <p:spPr>
          <a:xfrm>
            <a:off x="982980" y="1950720"/>
            <a:ext cx="184731" cy="369332"/>
          </a:xfrm>
          <a:prstGeom prst="rect">
            <a:avLst/>
          </a:prstGeom>
          <a:noFill/>
        </p:spPr>
        <p:txBody>
          <a:bodyPr wrap="none" rtlCol="0">
            <a:spAutoFit/>
          </a:bodyPr>
          <a:lstStyle/>
          <a:p>
            <a:endParaRPr lang="en-US" dirty="0"/>
          </a:p>
        </p:txBody>
      </p:sp>
      <p:pic>
        <p:nvPicPr>
          <p:cNvPr id="2050" name="Picture 2" descr="The Macintosh is at a new crossroads | InfoWorld">
            <a:extLst>
              <a:ext uri="{FF2B5EF4-FFF2-40B4-BE49-F238E27FC236}">
                <a16:creationId xmlns:a16="http://schemas.microsoft.com/office/drawing/2014/main" id="{BF68FA00-E255-40B2-B3AE-D237EF210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230" y="2533896"/>
            <a:ext cx="3666850" cy="244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5B4F2A9-FE05-8F5C-CEFD-B4746041E1FA}"/>
              </a:ext>
            </a:extLst>
          </p:cNvPr>
          <p:cNvSpPr>
            <a:spLocks noGrp="1"/>
          </p:cNvSpPr>
          <p:nvPr>
            <p:ph type="subTitle" idx="13"/>
          </p:nvPr>
        </p:nvSpPr>
        <p:spPr/>
        <p:txBody>
          <a:bodyPr/>
          <a:lstStyle/>
          <a:p>
            <a:r>
              <a:rPr lang="pt-BR" dirty="0"/>
              <a:t>Como os produtos são feitos?</a:t>
            </a:r>
          </a:p>
        </p:txBody>
      </p:sp>
      <p:sp>
        <p:nvSpPr>
          <p:cNvPr id="3" name="Title 2">
            <a:extLst>
              <a:ext uri="{FF2B5EF4-FFF2-40B4-BE49-F238E27FC236}">
                <a16:creationId xmlns:a16="http://schemas.microsoft.com/office/drawing/2014/main" id="{D19416F0-4238-277C-D9C3-E8F1F4336073}"/>
              </a:ext>
            </a:extLst>
          </p:cNvPr>
          <p:cNvSpPr>
            <a:spLocks noGrp="1"/>
          </p:cNvSpPr>
          <p:nvPr>
            <p:ph type="title"/>
          </p:nvPr>
        </p:nvSpPr>
        <p:spPr/>
        <p:txBody>
          <a:bodyPr/>
          <a:lstStyle/>
          <a:p>
            <a:r>
              <a:rPr lang="pt-BR" dirty="0"/>
              <a:t>Introdução</a:t>
            </a:r>
          </a:p>
        </p:txBody>
      </p:sp>
      <p:sp>
        <p:nvSpPr>
          <p:cNvPr id="4" name="Footer Placeholder 3">
            <a:extLst>
              <a:ext uri="{FF2B5EF4-FFF2-40B4-BE49-F238E27FC236}">
                <a16:creationId xmlns:a16="http://schemas.microsoft.com/office/drawing/2014/main" id="{190237D9-AC2E-55B7-54C8-7515FDB84CCE}"/>
              </a:ext>
            </a:extLst>
          </p:cNvPr>
          <p:cNvSpPr>
            <a:spLocks noGrp="1"/>
          </p:cNvSpPr>
          <p:nvPr>
            <p:ph type="ftr" sz="quarter" idx="11"/>
          </p:nvPr>
        </p:nvSpPr>
        <p:spPr/>
        <p:txBody>
          <a:bodyPr/>
          <a:lstStyle/>
          <a:p>
            <a:r>
              <a:rPr lang="pt-BR"/>
              <a:t>Introdução ao CAD</a:t>
            </a:r>
            <a:endParaRPr lang="pt-BR" dirty="0"/>
          </a:p>
        </p:txBody>
      </p:sp>
      <p:sp>
        <p:nvSpPr>
          <p:cNvPr id="5" name="Slide Number Placeholder 4">
            <a:extLst>
              <a:ext uri="{FF2B5EF4-FFF2-40B4-BE49-F238E27FC236}">
                <a16:creationId xmlns:a16="http://schemas.microsoft.com/office/drawing/2014/main" id="{235C7695-5162-2E92-3C63-8FB51F54D13C}"/>
              </a:ext>
            </a:extLst>
          </p:cNvPr>
          <p:cNvSpPr>
            <a:spLocks noGrp="1"/>
          </p:cNvSpPr>
          <p:nvPr>
            <p:ph type="sldNum" sz="quarter" idx="12"/>
          </p:nvPr>
        </p:nvSpPr>
        <p:spPr/>
        <p:txBody>
          <a:bodyPr/>
          <a:lstStyle/>
          <a:p>
            <a:fld id="{AB98E5AB-E52C-4D93-AE2B-4B76F5C227DE}" type="slidenum">
              <a:rPr lang="pt-BR" smtClean="0"/>
              <a:pPr/>
              <a:t>3</a:t>
            </a:fld>
            <a:endParaRPr lang="pt-BR" dirty="0"/>
          </a:p>
        </p:txBody>
      </p:sp>
      <p:sp>
        <p:nvSpPr>
          <p:cNvPr id="6" name="Content Placeholder 5">
            <a:extLst>
              <a:ext uri="{FF2B5EF4-FFF2-40B4-BE49-F238E27FC236}">
                <a16:creationId xmlns:a16="http://schemas.microsoft.com/office/drawing/2014/main" id="{B06E1DFD-9F23-34C2-B2CB-5D093356FEB0}"/>
              </a:ext>
            </a:extLst>
          </p:cNvPr>
          <p:cNvSpPr>
            <a:spLocks noGrp="1"/>
          </p:cNvSpPr>
          <p:nvPr>
            <p:ph idx="1"/>
          </p:nvPr>
        </p:nvSpPr>
        <p:spPr>
          <a:xfrm>
            <a:off x="342900" y="1499196"/>
            <a:ext cx="8666017" cy="4680000"/>
          </a:xfrm>
        </p:spPr>
        <p:txBody>
          <a:bodyPr/>
          <a:lstStyle/>
          <a:p>
            <a:r>
              <a:rPr lang="pt-BR" sz="2800" dirty="0"/>
              <a:t>Criação de um produto físico?</a:t>
            </a:r>
          </a:p>
          <a:p>
            <a:pPr lvl="1"/>
            <a:r>
              <a:rPr lang="pt-BR" sz="2400" dirty="0"/>
              <a:t>Anteriormente se dependia exclusivamente de pranchetas, nanquim, feito tudo </a:t>
            </a:r>
            <a:r>
              <a:rPr lang="pt-BR" sz="2400" b="1" dirty="0"/>
              <a:t>na mão!</a:t>
            </a:r>
          </a:p>
          <a:p>
            <a:pPr lvl="1"/>
            <a:r>
              <a:rPr lang="pt-BR" sz="2400" dirty="0"/>
              <a:t>Abstração mental grande para visualizar como desenhos 2D se tornariam um objeto 3D</a:t>
            </a:r>
          </a:p>
          <a:p>
            <a:r>
              <a:rPr lang="pt-BR" sz="2800" dirty="0"/>
              <a:t>Hoje, fabricação em massa, prototipagem rápida!</a:t>
            </a:r>
          </a:p>
          <a:p>
            <a:pPr lvl="1"/>
            <a:r>
              <a:rPr lang="pt-BR" sz="2400" dirty="0"/>
              <a:t>Moldes, CNC, dispositivos modernos de manufatura conseguem diminuir o tempo entre ideia </a:t>
            </a:r>
            <a:r>
              <a:rPr lang="pt-BR" sz="2400" dirty="0">
                <a:sym typeface="Wingdings" pitchFamily="2" charset="2"/>
              </a:rPr>
              <a:t> produto</a:t>
            </a:r>
            <a:endParaRPr lang="pt-BR" sz="2400" dirty="0"/>
          </a:p>
          <a:p>
            <a:r>
              <a:rPr lang="pt-BR" sz="2800" dirty="0"/>
              <a:t>Era da Modelagem da Informação:</a:t>
            </a:r>
          </a:p>
          <a:p>
            <a:pPr lvl="1"/>
            <a:r>
              <a:rPr lang="pt-BR" sz="2400" dirty="0"/>
              <a:t>O desenho não é apenas geometria; ele carrega dados sobre material, peso, centro de gravidade e processo de fabricação.</a:t>
            </a:r>
          </a:p>
        </p:txBody>
      </p:sp>
      <p:pic>
        <p:nvPicPr>
          <p:cNvPr id="2050" name="Picture 2" descr="Machining GIFs | Tenor">
            <a:extLst>
              <a:ext uri="{FF2B5EF4-FFF2-40B4-BE49-F238E27FC236}">
                <a16:creationId xmlns:a16="http://schemas.microsoft.com/office/drawing/2014/main" id="{049A3F22-5BC6-8635-760D-FDFB727D1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5289" y="1056592"/>
            <a:ext cx="2777066" cy="18429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D Printing Time Lapse Videos, Using the Creality Ender 3 - Core77">
            <a:extLst>
              <a:ext uri="{FF2B5EF4-FFF2-40B4-BE49-F238E27FC236}">
                <a16:creationId xmlns:a16="http://schemas.microsoft.com/office/drawing/2014/main" id="{73DC5CB7-F286-9A71-123E-822392F82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966" y="3719987"/>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CA8ACB5-8A98-E596-2D92-0B196E47F8D2}"/>
              </a:ext>
            </a:extLst>
          </p:cNvPr>
          <p:cNvSpPr txBox="1"/>
          <p:nvPr/>
        </p:nvSpPr>
        <p:spPr>
          <a:xfrm>
            <a:off x="9072033" y="2885641"/>
            <a:ext cx="2777067" cy="369332"/>
          </a:xfrm>
          <a:prstGeom prst="rect">
            <a:avLst/>
          </a:prstGeom>
          <a:noFill/>
        </p:spPr>
        <p:txBody>
          <a:bodyPr wrap="square" rtlCol="0">
            <a:spAutoFit/>
          </a:bodyPr>
          <a:lstStyle/>
          <a:p>
            <a:pPr algn="ctr"/>
            <a:r>
              <a:rPr lang="pt-BR" dirty="0"/>
              <a:t>Fabricação usando CNC</a:t>
            </a:r>
          </a:p>
        </p:txBody>
      </p:sp>
      <p:sp>
        <p:nvSpPr>
          <p:cNvPr id="8" name="TextBox 7">
            <a:extLst>
              <a:ext uri="{FF2B5EF4-FFF2-40B4-BE49-F238E27FC236}">
                <a16:creationId xmlns:a16="http://schemas.microsoft.com/office/drawing/2014/main" id="{E0F80969-2506-6390-3FE5-21FBCD7C07D5}"/>
              </a:ext>
            </a:extLst>
          </p:cNvPr>
          <p:cNvSpPr txBox="1"/>
          <p:nvPr/>
        </p:nvSpPr>
        <p:spPr>
          <a:xfrm>
            <a:off x="9085289" y="5223702"/>
            <a:ext cx="2777066" cy="646331"/>
          </a:xfrm>
          <a:prstGeom prst="rect">
            <a:avLst/>
          </a:prstGeom>
          <a:noFill/>
        </p:spPr>
        <p:txBody>
          <a:bodyPr wrap="square" rtlCol="0">
            <a:spAutoFit/>
          </a:bodyPr>
          <a:lstStyle/>
          <a:p>
            <a:pPr algn="ctr"/>
            <a:r>
              <a:rPr lang="pt-BR" dirty="0"/>
              <a:t>Fabricação com manufatura aditiva (impressão 3D)</a:t>
            </a:r>
          </a:p>
        </p:txBody>
      </p:sp>
      <p:pic>
        <p:nvPicPr>
          <p:cNvPr id="2054" name="Picture 6" descr="3D Printing Time Lapse Videos, Using the Creality Ender 3 - Core77">
            <a:extLst>
              <a:ext uri="{FF2B5EF4-FFF2-40B4-BE49-F238E27FC236}">
                <a16:creationId xmlns:a16="http://schemas.microsoft.com/office/drawing/2014/main" id="{9E0FECEC-94CF-E334-43E1-1BDE7DE48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5289" y="3679818"/>
            <a:ext cx="2777066"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56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Nomes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30</a:t>
            </a:fld>
            <a:endParaRPr lang="pt-BR"/>
          </a:p>
        </p:txBody>
      </p:sp>
      <p:sp>
        <p:nvSpPr>
          <p:cNvPr id="9" name="Content Placeholder 4">
            <a:extLst>
              <a:ext uri="{FF2B5EF4-FFF2-40B4-BE49-F238E27FC236}">
                <a16:creationId xmlns:a16="http://schemas.microsoft.com/office/drawing/2014/main" id="{7FFFB9DE-F094-40B4-9FEC-C2DA981D6578}"/>
              </a:ext>
            </a:extLst>
          </p:cNvPr>
          <p:cNvSpPr txBox="1">
            <a:spLocks/>
          </p:cNvSpPr>
          <p:nvPr/>
        </p:nvSpPr>
        <p:spPr>
          <a:xfrm>
            <a:off x="342900" y="1499196"/>
            <a:ext cx="11506200" cy="4680000"/>
          </a:xfrm>
          <a:prstGeom prst="rect">
            <a:avLst/>
          </a:prstGeom>
        </p:spPr>
        <p:txBody>
          <a:bodyPr>
            <a:normAutofit/>
          </a:bodyPr>
          <a:lstStyle>
            <a:lvl1pPr marL="265113" indent="-265113" algn="l" defTabSz="914400" rtl="0" eaLnBrk="1" latinLnBrk="0" hangingPunct="1">
              <a:lnSpc>
                <a:spcPct val="90000"/>
              </a:lnSpc>
              <a:spcBef>
                <a:spcPts val="1000"/>
              </a:spcBef>
              <a:buClr>
                <a:schemeClr val="bg2">
                  <a:lumMod val="50000"/>
                </a:schemeClr>
              </a:buClr>
              <a:buSzPct val="90000"/>
              <a:buFont typeface="Wingdings" panose="05000000000000000000" pitchFamily="2" charset="2"/>
              <a:buChar char="§"/>
              <a:defRPr sz="3600" kern="1200">
                <a:solidFill>
                  <a:schemeClr val="tx1"/>
                </a:solidFill>
                <a:latin typeface="Gill Sans MT" panose="020B0502020104020203" pitchFamily="34" charset="0"/>
                <a:ea typeface="+mn-ea"/>
                <a:cs typeface="+mn-cs"/>
              </a:defRPr>
            </a:lvl1pPr>
            <a:lvl2pPr marL="717550" indent="-260350" algn="l" defTabSz="914400" rtl="0" eaLnBrk="1" latinLnBrk="0" hangingPunct="1">
              <a:lnSpc>
                <a:spcPct val="90000"/>
              </a:lnSpc>
              <a:spcBef>
                <a:spcPts val="500"/>
              </a:spcBef>
              <a:buClr>
                <a:schemeClr val="bg2">
                  <a:lumMod val="50000"/>
                </a:schemeClr>
              </a:buClr>
              <a:buSzPct val="90000"/>
              <a:buFont typeface="Wingdings" panose="05000000000000000000" pitchFamily="2" charset="2"/>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Clr>
                <a:schemeClr val="bg2">
                  <a:lumMod val="50000"/>
                </a:schemeClr>
              </a:buClr>
              <a:buSzPct val="90000"/>
              <a:buFont typeface="Wingdings" panose="05000000000000000000" pitchFamily="2" charset="2"/>
              <a:buChar char="§"/>
              <a:defRPr sz="28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Clr>
                <a:schemeClr val="bg2">
                  <a:lumMod val="50000"/>
                </a:schemeClr>
              </a:buClr>
              <a:buSzPct val="90000"/>
              <a:buFont typeface="Wingdings" panose="05000000000000000000" pitchFamily="2" charset="2"/>
              <a:buChar char="§"/>
              <a:defRPr sz="24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Clr>
                <a:schemeClr val="bg2">
                  <a:lumMod val="50000"/>
                </a:schemeClr>
              </a:buClr>
              <a:buSzPct val="90000"/>
              <a:buFont typeface="Wingdings" panose="05000000000000000000" pitchFamily="2" charset="2"/>
              <a:buChar char="§"/>
              <a:defRPr sz="24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err="1"/>
              <a:t>Structs</a:t>
            </a:r>
            <a:r>
              <a:rPr lang="pt-BR" dirty="0"/>
              <a:t>/Classes (</a:t>
            </a:r>
            <a:r>
              <a:rPr lang="pt-BR" dirty="0" err="1"/>
              <a:t>TADs</a:t>
            </a:r>
            <a:r>
              <a:rPr lang="pt-BR" dirty="0"/>
              <a:t>)</a:t>
            </a:r>
          </a:p>
          <a:p>
            <a:pPr lvl="1"/>
            <a:r>
              <a:rPr lang="pt-BR" dirty="0"/>
              <a:t>Substantivos no singular</a:t>
            </a:r>
          </a:p>
          <a:p>
            <a:r>
              <a:rPr lang="pt-BR" dirty="0"/>
              <a:t>Atributos</a:t>
            </a:r>
          </a:p>
          <a:p>
            <a:pPr lvl="1"/>
            <a:r>
              <a:rPr lang="pt-BR" dirty="0"/>
              <a:t>Substantivos no singular</a:t>
            </a:r>
          </a:p>
          <a:p>
            <a:pPr lvl="1"/>
            <a:r>
              <a:rPr lang="pt-BR" dirty="0"/>
              <a:t>Plural se for uma coleção</a:t>
            </a:r>
          </a:p>
          <a:p>
            <a:r>
              <a:rPr lang="pt-BR" dirty="0"/>
              <a:t>Métodos</a:t>
            </a:r>
          </a:p>
          <a:p>
            <a:pPr lvl="1"/>
            <a:r>
              <a:rPr lang="pt-BR" dirty="0"/>
              <a:t>Ação</a:t>
            </a:r>
          </a:p>
          <a:p>
            <a:pPr lvl="1"/>
            <a:r>
              <a:rPr lang="pt-BR" dirty="0"/>
              <a:t>Verbo no infinitivo</a:t>
            </a:r>
          </a:p>
        </p:txBody>
      </p:sp>
      <p:sp>
        <p:nvSpPr>
          <p:cNvPr id="14" name="TextBox 13">
            <a:extLst>
              <a:ext uri="{FF2B5EF4-FFF2-40B4-BE49-F238E27FC236}">
                <a16:creationId xmlns:a16="http://schemas.microsoft.com/office/drawing/2014/main" id="{27A3FFBD-1C7F-425D-B444-A850B68722FF}"/>
              </a:ext>
            </a:extLst>
          </p:cNvPr>
          <p:cNvSpPr txBox="1"/>
          <p:nvPr/>
        </p:nvSpPr>
        <p:spPr>
          <a:xfrm>
            <a:off x="6719050" y="1951017"/>
            <a:ext cx="4942892" cy="640080"/>
          </a:xfrm>
          <a:prstGeom prst="rect">
            <a:avLst/>
          </a:prstGeom>
          <a:solidFill>
            <a:schemeClr val="bg1">
              <a:lumMod val="65000"/>
            </a:schemeClr>
          </a:solidFill>
        </p:spPr>
        <p:txBody>
          <a:bodyPr wrap="none" rtlCol="0" anchor="ctr">
            <a:spAutoFit/>
          </a:bodyPr>
          <a:lstStyle/>
          <a:p>
            <a:r>
              <a:rPr lang="pt-BR" sz="2000" b="1" dirty="0">
                <a:solidFill>
                  <a:schemeClr val="bg1"/>
                </a:solidFill>
                <a:latin typeface="Courier New" panose="02070309020205020404" pitchFamily="49" charset="0"/>
                <a:cs typeface="Courier New" panose="02070309020205020404" pitchFamily="49" charset="0"/>
              </a:rPr>
              <a:t>Cliente, Esporte, Aluno, ...</a:t>
            </a:r>
          </a:p>
        </p:txBody>
      </p:sp>
      <p:sp>
        <p:nvSpPr>
          <p:cNvPr id="15" name="TextBox 14">
            <a:extLst>
              <a:ext uri="{FF2B5EF4-FFF2-40B4-BE49-F238E27FC236}">
                <a16:creationId xmlns:a16="http://schemas.microsoft.com/office/drawing/2014/main" id="{81A54F89-68A1-4933-B559-8AE0634C3067}"/>
              </a:ext>
            </a:extLst>
          </p:cNvPr>
          <p:cNvSpPr txBox="1"/>
          <p:nvPr/>
        </p:nvSpPr>
        <p:spPr>
          <a:xfrm>
            <a:off x="5629521" y="3422500"/>
            <a:ext cx="6032421" cy="640080"/>
          </a:xfrm>
          <a:prstGeom prst="rect">
            <a:avLst/>
          </a:prstGeom>
          <a:solidFill>
            <a:schemeClr val="bg1">
              <a:lumMod val="65000"/>
            </a:schemeClr>
          </a:solidFill>
        </p:spPr>
        <p:txBody>
          <a:bodyPr wrap="none" rtlCol="0" anchor="ctr">
            <a:spAutoFit/>
          </a:bodyPr>
          <a:lstStyle/>
          <a:p>
            <a:r>
              <a:rPr lang="pt-BR" sz="2000" b="1" dirty="0">
                <a:solidFill>
                  <a:schemeClr val="bg1"/>
                </a:solidFill>
                <a:latin typeface="Courier New" panose="02070309020205020404" pitchFamily="49" charset="0"/>
                <a:cs typeface="Courier New" panose="02070309020205020404" pitchFamily="49" charset="0"/>
              </a:rPr>
              <a:t>nome, </a:t>
            </a:r>
            <a:r>
              <a:rPr lang="pt-BR" sz="2000" b="1" dirty="0" err="1">
                <a:solidFill>
                  <a:schemeClr val="bg1"/>
                </a:solidFill>
                <a:latin typeface="Courier New" panose="02070309020205020404" pitchFamily="49" charset="0"/>
                <a:cs typeface="Courier New" panose="02070309020205020404" pitchFamily="49" charset="0"/>
              </a:rPr>
              <a:t>numJogadores</a:t>
            </a:r>
            <a:r>
              <a:rPr lang="pt-BR" sz="2000" b="1" dirty="0">
                <a:solidFill>
                  <a:schemeClr val="bg1"/>
                </a:solidFill>
                <a:latin typeface="Courier New" panose="02070309020205020404" pitchFamily="49" charset="0"/>
                <a:cs typeface="Courier New" panose="02070309020205020404" pitchFamily="49" charset="0"/>
              </a:rPr>
              <a:t>, curso, alunos, ...</a:t>
            </a:r>
          </a:p>
        </p:txBody>
      </p:sp>
      <p:sp>
        <p:nvSpPr>
          <p:cNvPr id="16" name="TextBox 15">
            <a:extLst>
              <a:ext uri="{FF2B5EF4-FFF2-40B4-BE49-F238E27FC236}">
                <a16:creationId xmlns:a16="http://schemas.microsoft.com/office/drawing/2014/main" id="{096108E4-D813-42D7-86F9-B0DD565948A1}"/>
              </a:ext>
            </a:extLst>
          </p:cNvPr>
          <p:cNvSpPr txBox="1"/>
          <p:nvPr/>
        </p:nvSpPr>
        <p:spPr>
          <a:xfrm>
            <a:off x="4398415" y="5046384"/>
            <a:ext cx="7263527" cy="640080"/>
          </a:xfrm>
          <a:prstGeom prst="rect">
            <a:avLst/>
          </a:prstGeom>
          <a:solidFill>
            <a:schemeClr val="bg1">
              <a:lumMod val="65000"/>
            </a:schemeClr>
          </a:solidFill>
        </p:spPr>
        <p:txBody>
          <a:bodyPr wrap="none" rtlCol="0" anchor="ctr">
            <a:spAutoFit/>
          </a:bodyPr>
          <a:lstStyle/>
          <a:p>
            <a:r>
              <a:rPr lang="pt-BR" sz="2000" b="1" dirty="0" err="1">
                <a:solidFill>
                  <a:schemeClr val="bg1"/>
                </a:solidFill>
                <a:latin typeface="Courier New" panose="02070309020205020404" pitchFamily="49" charset="0"/>
                <a:cs typeface="Courier New" panose="02070309020205020404" pitchFamily="49" charset="0"/>
              </a:rPr>
              <a:t>enviarPagamento</a:t>
            </a:r>
            <a:r>
              <a:rPr lang="pt-BR" sz="2000" b="1" dirty="0">
                <a:solidFill>
                  <a:schemeClr val="bg1"/>
                </a:solidFill>
                <a:latin typeface="Courier New" panose="02070309020205020404" pitchFamily="49" charset="0"/>
                <a:cs typeface="Courier New" panose="02070309020205020404" pitchFamily="49" charset="0"/>
              </a:rPr>
              <a:t>, </a:t>
            </a:r>
            <a:r>
              <a:rPr lang="pt-BR" sz="2000" b="1" dirty="0" err="1">
                <a:solidFill>
                  <a:schemeClr val="bg1"/>
                </a:solidFill>
                <a:latin typeface="Courier New" panose="02070309020205020404" pitchFamily="49" charset="0"/>
                <a:cs typeface="Courier New" panose="02070309020205020404" pitchFamily="49" charset="0"/>
              </a:rPr>
              <a:t>fazerJogada</a:t>
            </a:r>
            <a:r>
              <a:rPr lang="pt-BR" sz="2000" b="1" dirty="0">
                <a:solidFill>
                  <a:schemeClr val="bg1"/>
                </a:solidFill>
                <a:latin typeface="Courier New" panose="02070309020205020404" pitchFamily="49" charset="0"/>
                <a:cs typeface="Courier New" panose="02070309020205020404" pitchFamily="49" charset="0"/>
              </a:rPr>
              <a:t>, </a:t>
            </a:r>
            <a:r>
              <a:rPr lang="pt-BR" sz="2000" b="1" dirty="0" err="1">
                <a:solidFill>
                  <a:schemeClr val="bg1"/>
                </a:solidFill>
                <a:latin typeface="Courier New" panose="02070309020205020404" pitchFamily="49" charset="0"/>
                <a:cs typeface="Courier New" panose="02070309020205020404" pitchFamily="49" charset="0"/>
              </a:rPr>
              <a:t>calcularRSG</a:t>
            </a:r>
            <a:r>
              <a:rPr lang="pt-BR" sz="2000"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0114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Nomes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31</a:t>
            </a:fld>
            <a:endParaRPr lang="pt-BR"/>
          </a:p>
        </p:txBody>
      </p:sp>
      <p:sp>
        <p:nvSpPr>
          <p:cNvPr id="3" name="Content Placeholder 2"/>
          <p:cNvSpPr>
            <a:spLocks noGrp="1"/>
          </p:cNvSpPr>
          <p:nvPr>
            <p:ph idx="1"/>
          </p:nvPr>
        </p:nvSpPr>
        <p:spPr/>
        <p:txBody>
          <a:bodyPr/>
          <a:lstStyle/>
          <a:p>
            <a:r>
              <a:rPr lang="pt-BR" dirty="0"/>
              <a:t>Escolha nomes </a:t>
            </a:r>
          </a:p>
          <a:p>
            <a:pPr lvl="1"/>
            <a:r>
              <a:rPr lang="pt-BR" dirty="0"/>
              <a:t>Significativos/pronunciáveis </a:t>
            </a:r>
            <a:r>
              <a:rPr lang="pt-BR" dirty="0">
                <a:sym typeface="Wingdings" panose="05000000000000000000" pitchFamily="2" charset="2"/>
              </a:rPr>
              <a:t> Comunicação</a:t>
            </a:r>
            <a:endParaRPr lang="pt-BR" dirty="0"/>
          </a:p>
          <a:p>
            <a:pPr lvl="1"/>
            <a:r>
              <a:rPr lang="pt-BR" dirty="0"/>
              <a:t>Fáceis de serem pesquisados/encontrados</a:t>
            </a:r>
          </a:p>
        </p:txBody>
      </p:sp>
      <p:sp>
        <p:nvSpPr>
          <p:cNvPr id="5" name="Rectangle 4">
            <a:extLst>
              <a:ext uri="{FF2B5EF4-FFF2-40B4-BE49-F238E27FC236}">
                <a16:creationId xmlns:a16="http://schemas.microsoft.com/office/drawing/2014/main" id="{6C4AF6CE-61CC-4DB3-9818-8EE37529E281}"/>
              </a:ext>
            </a:extLst>
          </p:cNvPr>
          <p:cNvSpPr/>
          <p:nvPr/>
        </p:nvSpPr>
        <p:spPr>
          <a:xfrm>
            <a:off x="1053571" y="3412897"/>
            <a:ext cx="3927273" cy="2392193"/>
          </a:xfrm>
          <a:prstGeom prst="rect">
            <a:avLst/>
          </a:prstGeom>
          <a:solidFill>
            <a:schemeClr val="bg1">
              <a:lumMod val="95000"/>
            </a:schemeClr>
          </a:solidFill>
        </p:spPr>
        <p:txBody>
          <a:bodyPr>
            <a:spAutoFit/>
          </a:bodyPr>
          <a:lstStyle/>
          <a:p>
            <a:pPr>
              <a:lnSpc>
                <a:spcPct val="107000"/>
              </a:lnSpc>
            </a:pP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struct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DtaRcrd</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b="1" dirty="0" err="1">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time_t</a:t>
            </a: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cridmahms</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b="1" dirty="0" err="1">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time_t</a:t>
            </a: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moddmahms</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pszqint</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solidFill>
                  <a:srgbClr val="F000F0"/>
                </a:solidFill>
                <a:latin typeface="Courier New" panose="02070309020205020404" pitchFamily="49" charset="0"/>
                <a:ea typeface="Times New Roman" panose="02020603050405020304" pitchFamily="18" charset="0"/>
                <a:cs typeface="Times New Roman" panose="02020603050405020304" pitchFamily="18" charset="0"/>
              </a:rPr>
              <a:t>102</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FF4964E6-1B86-4AD7-82FC-3947F71A6023}"/>
              </a:ext>
            </a:extLst>
          </p:cNvPr>
          <p:cNvSpPr/>
          <p:nvPr/>
        </p:nvSpPr>
        <p:spPr>
          <a:xfrm>
            <a:off x="6014623" y="3437278"/>
            <a:ext cx="4875504" cy="2351709"/>
          </a:xfrm>
          <a:prstGeom prst="rect">
            <a:avLst/>
          </a:prstGeom>
          <a:solidFill>
            <a:schemeClr val="bg1">
              <a:lumMod val="95000"/>
            </a:schemeClr>
          </a:solidFill>
        </p:spPr>
        <p:txBody>
          <a:bodyPr>
            <a:spAutoFit/>
          </a:bodyPr>
          <a:lstStyle/>
          <a:p>
            <a:pPr>
              <a:lnSpc>
                <a:spcPct val="107000"/>
              </a:lnSpc>
            </a:pP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struct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Cliente</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b="1" dirty="0" err="1">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time_t</a:t>
            </a: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dataHoraCriacao</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b="1" dirty="0" err="1">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time_t</a:t>
            </a: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dataHoraModificacao</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idRegistro</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solidFill>
                  <a:srgbClr val="F000F0"/>
                </a:solidFill>
                <a:latin typeface="Courier New" panose="02070309020205020404" pitchFamily="49" charset="0"/>
                <a:ea typeface="Times New Roman" panose="02020603050405020304" pitchFamily="18" charset="0"/>
                <a:cs typeface="Times New Roman" panose="02020603050405020304" pitchFamily="18" charset="0"/>
              </a:rPr>
              <a:t>102</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20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F74FC57-3CCB-4F70-AAD6-FDEE51ACD6F3}"/>
              </a:ext>
            </a:extLst>
          </p:cNvPr>
          <p:cNvPicPr>
            <a:picLocks noChangeAspect="1"/>
          </p:cNvPicPr>
          <p:nvPr/>
        </p:nvPicPr>
        <p:blipFill>
          <a:blip r:embed="rId3"/>
          <a:stretch>
            <a:fillRect/>
          </a:stretch>
        </p:blipFill>
        <p:spPr>
          <a:xfrm>
            <a:off x="4501655" y="5317368"/>
            <a:ext cx="720000" cy="721555"/>
          </a:xfrm>
          <a:prstGeom prst="rect">
            <a:avLst/>
          </a:prstGeom>
        </p:spPr>
      </p:pic>
      <p:pic>
        <p:nvPicPr>
          <p:cNvPr id="13" name="Picture 12">
            <a:extLst>
              <a:ext uri="{FF2B5EF4-FFF2-40B4-BE49-F238E27FC236}">
                <a16:creationId xmlns:a16="http://schemas.microsoft.com/office/drawing/2014/main" id="{C37B7083-B9FE-496A-96A6-689CF3A7CA08}"/>
              </a:ext>
            </a:extLst>
          </p:cNvPr>
          <p:cNvPicPr>
            <a:picLocks noChangeAspect="1"/>
          </p:cNvPicPr>
          <p:nvPr/>
        </p:nvPicPr>
        <p:blipFill>
          <a:blip r:embed="rId4"/>
          <a:stretch>
            <a:fillRect/>
          </a:stretch>
        </p:blipFill>
        <p:spPr>
          <a:xfrm>
            <a:off x="10358077" y="5285091"/>
            <a:ext cx="718448" cy="720000"/>
          </a:xfrm>
          <a:prstGeom prst="rect">
            <a:avLst/>
          </a:prstGeom>
        </p:spPr>
      </p:pic>
    </p:spTree>
    <p:extLst>
      <p:ext uri="{BB962C8B-B14F-4D97-AF65-F5344CB8AC3E}">
        <p14:creationId xmlns:p14="http://schemas.microsoft.com/office/powerpoint/2010/main" val="501996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Nomes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32</a:t>
            </a:fld>
            <a:endParaRPr lang="pt-B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pt-BR" dirty="0"/>
                  <a:t>Utilizar </a:t>
                </a:r>
                <a:r>
                  <a:rPr lang="pt-BR" u="sng" dirty="0"/>
                  <a:t>constantes</a:t>
                </a:r>
                <a:r>
                  <a:rPr lang="pt-BR" dirty="0"/>
                  <a:t> quando necessário</a:t>
                </a:r>
              </a:p>
              <a:p>
                <a:pPr lvl="1"/>
                <a:r>
                  <a:rPr lang="pt-BR" dirty="0"/>
                  <a:t>Evitar “números mágicos” e </a:t>
                </a:r>
                <a:r>
                  <a:rPr lang="pt-BR" dirty="0" err="1"/>
                  <a:t>Strings</a:t>
                </a:r>
                <a:r>
                  <a:rPr lang="pt-BR" dirty="0"/>
                  <a:t> repetidas</a:t>
                </a:r>
              </a:p>
              <a:p>
                <a:pPr lvl="1"/>
                <a:r>
                  <a:rPr lang="pt-BR" dirty="0"/>
                  <a:t>Devem ter nomes representativos e não seu valor</a:t>
                </a:r>
              </a:p>
              <a:p>
                <a:pPr lvl="1"/>
                <a:r>
                  <a:rPr lang="pt-BR" dirty="0"/>
                  <a:t>Nomes em letras maiúsculas / precedidos por </a:t>
                </a:r>
                <a14:m>
                  <m:oMath xmlns:m="http://schemas.openxmlformats.org/officeDocument/2006/math">
                    <m:r>
                      <a:rPr lang="pt-BR" i="1" dirty="0" smtClean="0">
                        <a:latin typeface="Cambria Math" panose="02040503050406030204" pitchFamily="18" charset="0"/>
                      </a:rPr>
                      <m:t>𝑘</m:t>
                    </m:r>
                  </m:oMath>
                </a14:m>
                <a:endParaRPr lang="pt-BR" dirty="0"/>
              </a:p>
              <a:p>
                <a:r>
                  <a:rPr lang="pt-BR" dirty="0"/>
                  <a:t>Exemplo</a:t>
                </a:r>
              </a:p>
              <a:p>
                <a:pPr lvl="1"/>
                <a:r>
                  <a:rPr lang="pt-BR" dirty="0"/>
                  <a:t>Utilizar </a:t>
                </a:r>
                <a:r>
                  <a:rPr lang="pt-BR" b="1" dirty="0">
                    <a:latin typeface="Courier New" panose="02070309020205020404" pitchFamily="49" charset="0"/>
                    <a:cs typeface="Courier New" panose="02070309020205020404" pitchFamily="49" charset="0"/>
                  </a:rPr>
                  <a:t>COR_DA_FONTE</a:t>
                </a:r>
                <a:r>
                  <a:rPr lang="pt-BR" dirty="0">
                    <a:latin typeface="Courier New" panose="02070309020205020404" pitchFamily="49" charset="0"/>
                    <a:cs typeface="Courier New" panose="02070309020205020404" pitchFamily="49" charset="0"/>
                  </a:rPr>
                  <a:t> </a:t>
                </a:r>
                <a:r>
                  <a:rPr lang="pt-BR" dirty="0"/>
                  <a:t>e não </a:t>
                </a:r>
                <a:r>
                  <a:rPr lang="pt-BR" b="1" dirty="0">
                    <a:latin typeface="Courier New" panose="02070309020205020404" pitchFamily="49" charset="0"/>
                    <a:cs typeface="Courier New" panose="02070309020205020404" pitchFamily="49" charset="0"/>
                  </a:rPr>
                  <a:t>AMARELO</a:t>
                </a:r>
              </a:p>
              <a:p>
                <a:pPr lvl="1"/>
                <a:r>
                  <a:rPr lang="pt-BR" b="1" dirty="0" err="1">
                    <a:latin typeface="Courier New" panose="02070309020205020404" pitchFamily="49" charset="0"/>
                    <a:cs typeface="Courier New" panose="02070309020205020404" pitchFamily="49" charset="0"/>
                  </a:rPr>
                  <a:t>kDiasDaSemana</a:t>
                </a:r>
                <a:endParaRPr lang="pt-BR" b="1" dirty="0">
                  <a:latin typeface="Courier New" panose="02070309020205020404" pitchFamily="49" charset="0"/>
                  <a:cs typeface="Courier New" panose="02070309020205020404" pitchFamily="49"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218" t="-3255"/>
                </a:stretch>
              </a:blipFill>
            </p:spPr>
            <p:txBody>
              <a:bodyPr/>
              <a:lstStyle/>
              <a:p>
                <a:r>
                  <a:rPr lang="en-US">
                    <a:noFill/>
                  </a:rPr>
                  <a:t> </a:t>
                </a:r>
              </a:p>
            </p:txBody>
          </p:sp>
        </mc:Fallback>
      </mc:AlternateContent>
    </p:spTree>
    <p:extLst>
      <p:ext uri="{BB962C8B-B14F-4D97-AF65-F5344CB8AC3E}">
        <p14:creationId xmlns:p14="http://schemas.microsoft.com/office/powerpoint/2010/main" val="4035945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Formatação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33</a:t>
            </a:fld>
            <a:endParaRPr lang="pt-BR" dirty="0"/>
          </a:p>
        </p:txBody>
      </p:sp>
      <p:sp>
        <p:nvSpPr>
          <p:cNvPr id="7" name="Content Placeholder 6">
            <a:extLst>
              <a:ext uri="{FF2B5EF4-FFF2-40B4-BE49-F238E27FC236}">
                <a16:creationId xmlns:a16="http://schemas.microsoft.com/office/drawing/2014/main" id="{44C6BCB7-E955-4963-AF0B-DCDF90E457DA}"/>
              </a:ext>
            </a:extLst>
          </p:cNvPr>
          <p:cNvSpPr>
            <a:spLocks noGrp="1"/>
          </p:cNvSpPr>
          <p:nvPr>
            <p:ph idx="1"/>
          </p:nvPr>
        </p:nvSpPr>
        <p:spPr/>
        <p:txBody>
          <a:bodyPr/>
          <a:lstStyle/>
          <a:p>
            <a:r>
              <a:rPr lang="en-US" dirty="0" err="1"/>
              <a:t>Formatação</a:t>
            </a:r>
            <a:r>
              <a:rPr lang="en-US" dirty="0"/>
              <a:t> de </a:t>
            </a:r>
            <a:r>
              <a:rPr lang="en-US" dirty="0" err="1"/>
              <a:t>código</a:t>
            </a:r>
            <a:r>
              <a:rPr lang="en-US" dirty="0"/>
              <a:t> </a:t>
            </a:r>
            <a:r>
              <a:rPr lang="en-US" dirty="0">
                <a:sym typeface="Wingdings" panose="05000000000000000000" pitchFamily="2" charset="2"/>
              </a:rPr>
              <a:t> </a:t>
            </a:r>
            <a:r>
              <a:rPr lang="en-US" dirty="0" err="1">
                <a:sym typeface="Wingdings" panose="05000000000000000000" pitchFamily="2" charset="2"/>
              </a:rPr>
              <a:t>Comunicação</a:t>
            </a:r>
            <a:endParaRPr lang="en-US" dirty="0"/>
          </a:p>
        </p:txBody>
      </p:sp>
      <p:graphicFrame>
        <p:nvGraphicFramePr>
          <p:cNvPr id="10" name="Table 10">
            <a:extLst>
              <a:ext uri="{FF2B5EF4-FFF2-40B4-BE49-F238E27FC236}">
                <a16:creationId xmlns:a16="http://schemas.microsoft.com/office/drawing/2014/main" id="{E2A7BDEB-579B-4C42-8295-95B2851923FB}"/>
              </a:ext>
            </a:extLst>
          </p:cNvPr>
          <p:cNvGraphicFramePr>
            <a:graphicFrameLocks noGrp="1"/>
          </p:cNvGraphicFramePr>
          <p:nvPr>
            <p:extLst>
              <p:ext uri="{D42A27DB-BD31-4B8C-83A1-F6EECF244321}">
                <p14:modId xmlns:p14="http://schemas.microsoft.com/office/powerpoint/2010/main" val="2235398449"/>
              </p:ext>
            </p:extLst>
          </p:nvPr>
        </p:nvGraphicFramePr>
        <p:xfrm>
          <a:off x="402582" y="2312653"/>
          <a:ext cx="11403768" cy="3599298"/>
        </p:xfrm>
        <a:graphic>
          <a:graphicData uri="http://schemas.openxmlformats.org/drawingml/2006/table">
            <a:tbl>
              <a:tblPr firstRow="1" bandRow="1">
                <a:tableStyleId>{7DF18680-E054-41AD-8BC1-D1AEF772440D}</a:tableStyleId>
              </a:tblPr>
              <a:tblGrid>
                <a:gridCol w="5701884">
                  <a:extLst>
                    <a:ext uri="{9D8B030D-6E8A-4147-A177-3AD203B41FA5}">
                      <a16:colId xmlns:a16="http://schemas.microsoft.com/office/drawing/2014/main" val="2773392175"/>
                    </a:ext>
                  </a:extLst>
                </a:gridCol>
                <a:gridCol w="5701884">
                  <a:extLst>
                    <a:ext uri="{9D8B030D-6E8A-4147-A177-3AD203B41FA5}">
                      <a16:colId xmlns:a16="http://schemas.microsoft.com/office/drawing/2014/main" val="906575298"/>
                    </a:ext>
                  </a:extLst>
                </a:gridCol>
              </a:tblGrid>
              <a:tr h="414270">
                <a:tc>
                  <a:txBody>
                    <a:bodyPr/>
                    <a:lstStyle/>
                    <a:p>
                      <a:pPr algn="ctr"/>
                      <a:r>
                        <a:rPr lang="en-US" sz="2400" dirty="0"/>
                        <a:t>Vertical</a:t>
                      </a:r>
                      <a:endParaRPr lang="en-US" sz="2400" b="1" dirty="0"/>
                    </a:p>
                  </a:txBody>
                  <a:tcPr marR="0"/>
                </a:tc>
                <a:tc>
                  <a:txBody>
                    <a:bodyPr/>
                    <a:lstStyle/>
                    <a:p>
                      <a:pPr algn="ctr"/>
                      <a:r>
                        <a:rPr lang="en-US" sz="2400" dirty="0"/>
                        <a:t>Horizontal</a:t>
                      </a:r>
                    </a:p>
                  </a:txBody>
                  <a:tcPr marR="0"/>
                </a:tc>
                <a:extLst>
                  <a:ext uri="{0D108BD9-81ED-4DB2-BD59-A6C34878D82A}">
                    <a16:rowId xmlns:a16="http://schemas.microsoft.com/office/drawing/2014/main" val="2090970956"/>
                  </a:ext>
                </a:extLst>
              </a:tr>
              <a:tr h="3142098">
                <a:tc>
                  <a:txBody>
                    <a:bodyPr/>
                    <a:lstStyle/>
                    <a:p>
                      <a:pPr marL="285750" indent="-285750">
                        <a:buFont typeface="Arial" panose="020B0604020202020204" pitchFamily="34" charset="0"/>
                        <a:buChar char="•"/>
                      </a:pPr>
                      <a:r>
                        <a:rPr lang="en-US" sz="2400" dirty="0"/>
                        <a:t>The Newspaper Metaphor</a:t>
                      </a:r>
                    </a:p>
                    <a:p>
                      <a:pPr marL="742950" lvl="1" indent="-285750">
                        <a:buFont typeface="Arial" panose="020B0604020202020204" pitchFamily="34" charset="0"/>
                        <a:buChar char="•"/>
                      </a:pPr>
                      <a:r>
                        <a:rPr lang="en-US" sz="2400" dirty="0" err="1"/>
                        <a:t>Leitura</a:t>
                      </a:r>
                      <a:r>
                        <a:rPr lang="en-US" sz="2400" dirty="0"/>
                        <a:t> top-down / </a:t>
                      </a:r>
                      <a:r>
                        <a:rPr lang="en-US" sz="2400" dirty="0" err="1"/>
                        <a:t>Geral</a:t>
                      </a:r>
                      <a:r>
                        <a:rPr lang="en-US" sz="2400" dirty="0"/>
                        <a:t> </a:t>
                      </a:r>
                      <a:r>
                        <a:rPr lang="en-US" sz="2400" dirty="0">
                          <a:sym typeface="Wingdings" panose="05000000000000000000" pitchFamily="2" charset="2"/>
                        </a:rPr>
                        <a:t> </a:t>
                      </a:r>
                      <a:r>
                        <a:rPr lang="en-US" sz="2400" dirty="0" err="1">
                          <a:sym typeface="Wingdings" panose="05000000000000000000" pitchFamily="2" charset="2"/>
                        </a:rPr>
                        <a:t>Detalhes</a:t>
                      </a:r>
                      <a:endParaRPr lang="en-US" sz="2400" dirty="0">
                        <a:sym typeface="Wingdings" panose="05000000000000000000" pitchFamily="2" charset="2"/>
                      </a:endParaRPr>
                    </a:p>
                    <a:p>
                      <a:pPr marL="285750" indent="-285750">
                        <a:buFont typeface="Arial" panose="020B0604020202020204" pitchFamily="34" charset="0"/>
                        <a:buChar char="•"/>
                      </a:pPr>
                      <a:r>
                        <a:rPr lang="en-US" sz="2400" dirty="0" err="1">
                          <a:sym typeface="Wingdings" panose="05000000000000000000" pitchFamily="2" charset="2"/>
                        </a:rPr>
                        <a:t>Abertura</a:t>
                      </a:r>
                      <a:r>
                        <a:rPr lang="en-US" sz="2400" dirty="0">
                          <a:sym typeface="Wingdings" panose="05000000000000000000" pitchFamily="2" charset="2"/>
                        </a:rPr>
                        <a:t> e </a:t>
                      </a:r>
                      <a:r>
                        <a:rPr lang="en-US" sz="2400" dirty="0" err="1">
                          <a:sym typeface="Wingdings" panose="05000000000000000000" pitchFamily="2" charset="2"/>
                        </a:rPr>
                        <a:t>Densidade</a:t>
                      </a:r>
                      <a:endParaRPr lang="en-US" sz="2400" dirty="0">
                        <a:sym typeface="Wingdings" panose="05000000000000000000" pitchFamily="2" charset="2"/>
                      </a:endParaRPr>
                    </a:p>
                    <a:p>
                      <a:pPr marL="742950" lvl="1" indent="-285750">
                        <a:buFont typeface="Arial" panose="020B0604020202020204" pitchFamily="34" charset="0"/>
                        <a:buChar char="•"/>
                      </a:pPr>
                      <a:r>
                        <a:rPr lang="en-US" sz="2400" dirty="0" err="1">
                          <a:sym typeface="Wingdings" panose="05000000000000000000" pitchFamily="2" charset="2"/>
                        </a:rPr>
                        <a:t>Separação</a:t>
                      </a:r>
                      <a:r>
                        <a:rPr lang="en-US" sz="2400" dirty="0">
                          <a:sym typeface="Wingdings" panose="05000000000000000000" pitchFamily="2" charset="2"/>
                        </a:rPr>
                        <a:t> de </a:t>
                      </a:r>
                      <a:r>
                        <a:rPr lang="en-US" sz="2400" dirty="0" err="1">
                          <a:sym typeface="Wingdings" panose="05000000000000000000" pitchFamily="2" charset="2"/>
                        </a:rPr>
                        <a:t>conceitos</a:t>
                      </a:r>
                      <a:r>
                        <a:rPr lang="en-US" sz="2400" dirty="0">
                          <a:sym typeface="Wingdings" panose="05000000000000000000" pitchFamily="2" charset="2"/>
                        </a:rPr>
                        <a:t> </a:t>
                      </a:r>
                      <a:r>
                        <a:rPr lang="en-US" sz="2400" dirty="0" err="1">
                          <a:sym typeface="Wingdings" panose="05000000000000000000" pitchFamily="2" charset="2"/>
                        </a:rPr>
                        <a:t>diferentes</a:t>
                      </a:r>
                      <a:endParaRPr lang="en-US" sz="2400" dirty="0">
                        <a:sym typeface="Wingdings" panose="05000000000000000000" pitchFamily="2" charset="2"/>
                      </a:endParaRPr>
                    </a:p>
                    <a:p>
                      <a:pPr marL="742950" lvl="1" indent="-285750">
                        <a:buFont typeface="Arial" panose="020B0604020202020204" pitchFamily="34" charset="0"/>
                        <a:buChar char="•"/>
                      </a:pPr>
                      <a:r>
                        <a:rPr lang="en-US" sz="2400" dirty="0" err="1">
                          <a:sym typeface="Wingdings" panose="05000000000000000000" pitchFamily="2" charset="2"/>
                        </a:rPr>
                        <a:t>Proximidade</a:t>
                      </a:r>
                      <a:r>
                        <a:rPr lang="en-US" sz="2400" dirty="0">
                          <a:sym typeface="Wingdings" panose="05000000000000000000" pitchFamily="2" charset="2"/>
                        </a:rPr>
                        <a:t> </a:t>
                      </a:r>
                      <a:r>
                        <a:rPr lang="en-US" sz="2400" dirty="0" err="1">
                          <a:sym typeface="Wingdings" panose="05000000000000000000" pitchFamily="2" charset="2"/>
                        </a:rPr>
                        <a:t>implica</a:t>
                      </a:r>
                      <a:r>
                        <a:rPr lang="en-US" sz="2400" dirty="0">
                          <a:sym typeface="Wingdings" panose="05000000000000000000" pitchFamily="2" charset="2"/>
                        </a:rPr>
                        <a:t> </a:t>
                      </a:r>
                      <a:r>
                        <a:rPr lang="en-US" sz="2400" dirty="0" err="1">
                          <a:sym typeface="Wingdings" panose="05000000000000000000" pitchFamily="2" charset="2"/>
                        </a:rPr>
                        <a:t>associação</a:t>
                      </a:r>
                      <a:endParaRPr lang="en-US" sz="2400" dirty="0">
                        <a:sym typeface="Wingdings" panose="05000000000000000000" pitchFamily="2" charset="2"/>
                      </a:endParaRPr>
                    </a:p>
                    <a:p>
                      <a:pPr marL="285750" indent="-285750">
                        <a:buFont typeface="Arial" panose="020B0604020202020204" pitchFamily="34" charset="0"/>
                        <a:buChar char="•"/>
                      </a:pPr>
                      <a:r>
                        <a:rPr lang="en-US" sz="2400" dirty="0" err="1">
                          <a:sym typeface="Wingdings" panose="05000000000000000000" pitchFamily="2" charset="2"/>
                        </a:rPr>
                        <a:t>Distância</a:t>
                      </a:r>
                      <a:endParaRPr lang="en-US" sz="2400" dirty="0">
                        <a:sym typeface="Wingdings" panose="05000000000000000000" pitchFamily="2" charset="2"/>
                      </a:endParaRPr>
                    </a:p>
                    <a:p>
                      <a:pPr marL="742950" lvl="1" indent="-285750">
                        <a:buFont typeface="Arial" panose="020B0604020202020204" pitchFamily="34" charset="0"/>
                        <a:buChar char="•"/>
                      </a:pPr>
                      <a:r>
                        <a:rPr lang="en-US" sz="2400" dirty="0" err="1">
                          <a:sym typeface="Wingdings" panose="05000000000000000000" pitchFamily="2" charset="2"/>
                        </a:rPr>
                        <a:t>Variáveis</a:t>
                      </a:r>
                      <a:r>
                        <a:rPr lang="en-US" sz="2400" dirty="0">
                          <a:sym typeface="Wingdings" panose="05000000000000000000" pitchFamily="2" charset="2"/>
                        </a:rPr>
                        <a:t> </a:t>
                      </a:r>
                      <a:r>
                        <a:rPr lang="en-US" sz="2400" dirty="0" err="1">
                          <a:sym typeface="Wingdings" panose="05000000000000000000" pitchFamily="2" charset="2"/>
                        </a:rPr>
                        <a:t>declaradas</a:t>
                      </a:r>
                      <a:r>
                        <a:rPr lang="en-US" sz="2400" dirty="0">
                          <a:sym typeface="Wingdings" panose="05000000000000000000" pitchFamily="2" charset="2"/>
                        </a:rPr>
                        <a:t> </a:t>
                      </a:r>
                      <a:r>
                        <a:rPr lang="en-US" sz="2400" dirty="0" err="1">
                          <a:sym typeface="Wingdings" panose="05000000000000000000" pitchFamily="2" charset="2"/>
                        </a:rPr>
                        <a:t>próximas</a:t>
                      </a:r>
                      <a:r>
                        <a:rPr lang="en-US" sz="2400" dirty="0">
                          <a:sym typeface="Wingdings" panose="05000000000000000000" pitchFamily="2" charset="2"/>
                        </a:rPr>
                        <a:t> </a:t>
                      </a:r>
                      <a:r>
                        <a:rPr lang="en-US" sz="2400" dirty="0" err="1">
                          <a:sym typeface="Wingdings" panose="05000000000000000000" pitchFamily="2" charset="2"/>
                        </a:rPr>
                        <a:t>ao</a:t>
                      </a:r>
                      <a:r>
                        <a:rPr lang="en-US" sz="2400" dirty="0">
                          <a:sym typeface="Wingdings" panose="05000000000000000000" pitchFamily="2" charset="2"/>
                        </a:rPr>
                        <a:t> </a:t>
                      </a:r>
                      <a:r>
                        <a:rPr lang="en-US" sz="2400" dirty="0" err="1">
                          <a:sym typeface="Wingdings" panose="05000000000000000000" pitchFamily="2" charset="2"/>
                        </a:rPr>
                        <a:t>uso</a:t>
                      </a:r>
                      <a:endParaRPr lang="en-US" sz="2400" dirty="0">
                        <a:sym typeface="Wingdings" panose="05000000000000000000" pitchFamily="2" charset="2"/>
                      </a:endParaRPr>
                    </a:p>
                    <a:p>
                      <a:pPr marL="742950" lvl="1" indent="-285750">
                        <a:buFont typeface="Arial" panose="020B0604020202020204" pitchFamily="34" charset="0"/>
                        <a:buChar char="•"/>
                      </a:pPr>
                      <a:r>
                        <a:rPr lang="en-US" sz="2400" dirty="0" err="1">
                          <a:sym typeface="Wingdings" panose="05000000000000000000" pitchFamily="2" charset="2"/>
                        </a:rPr>
                        <a:t>Instâncias</a:t>
                      </a:r>
                      <a:r>
                        <a:rPr lang="en-US" sz="2400" dirty="0">
                          <a:sym typeface="Wingdings" panose="05000000000000000000" pitchFamily="2" charset="2"/>
                        </a:rPr>
                        <a:t> </a:t>
                      </a:r>
                      <a:r>
                        <a:rPr lang="en-US" sz="2400" dirty="0" err="1">
                          <a:sym typeface="Wingdings" panose="05000000000000000000" pitchFamily="2" charset="2"/>
                        </a:rPr>
                        <a:t>declaradas</a:t>
                      </a:r>
                      <a:r>
                        <a:rPr lang="en-US" sz="2400" dirty="0">
                          <a:sym typeface="Wingdings" panose="05000000000000000000" pitchFamily="2" charset="2"/>
                        </a:rPr>
                        <a:t> no topo</a:t>
                      </a:r>
                    </a:p>
                  </a:txBody>
                  <a:tcPr marR="0"/>
                </a:tc>
                <a:tc>
                  <a:txBody>
                    <a:bodyPr/>
                    <a:lstStyle/>
                    <a:p>
                      <a:pPr marL="342900" indent="-342900" algn="just">
                        <a:buFont typeface="Arial" panose="020B0604020202020204" pitchFamily="34" charset="0"/>
                        <a:buChar char="•"/>
                      </a:pPr>
                      <a:r>
                        <a:rPr lang="en-US" sz="2400" dirty="0" err="1"/>
                        <a:t>Esforçar</a:t>
                      </a:r>
                      <a:r>
                        <a:rPr lang="en-US" sz="2400" dirty="0"/>
                        <a:t> para </a:t>
                      </a:r>
                      <a:r>
                        <a:rPr lang="en-US" sz="2400" dirty="0" err="1"/>
                        <a:t>manter</a:t>
                      </a:r>
                      <a:r>
                        <a:rPr lang="en-US" sz="2400" dirty="0"/>
                        <a:t> </a:t>
                      </a:r>
                      <a:r>
                        <a:rPr lang="en-US" sz="2400" dirty="0" err="1"/>
                        <a:t>linhas</a:t>
                      </a:r>
                      <a:r>
                        <a:rPr lang="en-US" sz="2400" dirty="0"/>
                        <a:t> </a:t>
                      </a:r>
                      <a:r>
                        <a:rPr lang="en-US" sz="2400" dirty="0" err="1"/>
                        <a:t>curtas</a:t>
                      </a:r>
                      <a:endParaRPr lang="en-US" sz="2400" dirty="0"/>
                    </a:p>
                    <a:p>
                      <a:pPr marL="800100" lvl="1" indent="-342900" algn="just">
                        <a:buFont typeface="Arial" panose="020B0604020202020204" pitchFamily="34" charset="0"/>
                        <a:buChar char="•"/>
                      </a:pPr>
                      <a:r>
                        <a:rPr lang="en-US" sz="2400" dirty="0"/>
                        <a:t>80/100/120 </a:t>
                      </a:r>
                      <a:r>
                        <a:rPr lang="en-US" sz="2400" dirty="0" err="1"/>
                        <a:t>caracteres</a:t>
                      </a:r>
                      <a:endParaRPr lang="en-US" sz="2400" dirty="0"/>
                    </a:p>
                    <a:p>
                      <a:pPr marL="800100" lvl="1" indent="-342900" algn="just">
                        <a:buFont typeface="Arial" panose="020B0604020202020204" pitchFamily="34" charset="0"/>
                        <a:buChar char="•"/>
                      </a:pPr>
                      <a:r>
                        <a:rPr lang="en-US" sz="2400" dirty="0" err="1"/>
                        <a:t>Nunca</a:t>
                      </a:r>
                      <a:r>
                        <a:rPr lang="en-US" sz="2400" dirty="0"/>
                        <a:t> </a:t>
                      </a:r>
                      <a:r>
                        <a:rPr lang="en-US" sz="2400" dirty="0" err="1"/>
                        <a:t>fazer</a:t>
                      </a:r>
                      <a:r>
                        <a:rPr lang="en-US" sz="2400" dirty="0"/>
                        <a:t> scroll para a </a:t>
                      </a:r>
                      <a:r>
                        <a:rPr lang="en-US" sz="2400" dirty="0" err="1"/>
                        <a:t>direita</a:t>
                      </a:r>
                      <a:endParaRPr lang="en-US" sz="2400" dirty="0"/>
                    </a:p>
                    <a:p>
                      <a:pPr marL="342900" lvl="0" indent="-342900" algn="just">
                        <a:buFont typeface="Arial" panose="020B0604020202020204" pitchFamily="34" charset="0"/>
                        <a:buChar char="•"/>
                      </a:pPr>
                      <a:r>
                        <a:rPr lang="en-US" sz="2400" dirty="0" err="1"/>
                        <a:t>Abertura</a:t>
                      </a:r>
                      <a:r>
                        <a:rPr lang="en-US" sz="2400" dirty="0"/>
                        <a:t> e </a:t>
                      </a:r>
                      <a:r>
                        <a:rPr lang="en-US" sz="2400" dirty="0" err="1"/>
                        <a:t>Densidade</a:t>
                      </a:r>
                      <a:endParaRPr lang="en-US" sz="2400" dirty="0"/>
                    </a:p>
                    <a:p>
                      <a:pPr marL="800100" lvl="1" indent="-342900" algn="just">
                        <a:buFont typeface="Arial" panose="020B0604020202020204" pitchFamily="34" charset="0"/>
                        <a:buChar char="•"/>
                      </a:pPr>
                      <a:r>
                        <a:rPr lang="pt-BR" sz="2400" dirty="0"/>
                        <a:t>Espaço em branco para associar coisas</a:t>
                      </a:r>
                    </a:p>
                    <a:p>
                      <a:pPr marL="342900" lvl="0" indent="-342900" algn="just">
                        <a:buFont typeface="Arial" panose="020B0604020202020204" pitchFamily="34" charset="0"/>
                        <a:buChar char="•"/>
                      </a:pPr>
                      <a:r>
                        <a:rPr lang="pt-BR" sz="2400" dirty="0"/>
                        <a:t>Alinhamento</a:t>
                      </a:r>
                    </a:p>
                    <a:p>
                      <a:pPr marL="800100" lvl="1" indent="-342900" algn="just">
                        <a:buFont typeface="Arial" panose="020B0604020202020204" pitchFamily="34" charset="0"/>
                        <a:buChar char="•"/>
                      </a:pPr>
                      <a:r>
                        <a:rPr lang="pt-BR" sz="2400" dirty="0" err="1"/>
                        <a:t>Indentação</a:t>
                      </a:r>
                      <a:endParaRPr lang="pt-BR" sz="2400" dirty="0"/>
                    </a:p>
                    <a:p>
                      <a:pPr marL="800100" lvl="1" indent="-342900" algn="just">
                        <a:buFont typeface="Arial" panose="020B0604020202020204" pitchFamily="34" charset="0"/>
                        <a:buChar char="•"/>
                      </a:pPr>
                      <a:r>
                        <a:rPr lang="pt-BR" sz="2400" dirty="0"/>
                        <a:t>Hierarquia</a:t>
                      </a:r>
                      <a:endParaRPr lang="en-US" sz="2400" dirty="0"/>
                    </a:p>
                  </a:txBody>
                  <a:tcPr marR="0"/>
                </a:tc>
                <a:extLst>
                  <a:ext uri="{0D108BD9-81ED-4DB2-BD59-A6C34878D82A}">
                    <a16:rowId xmlns:a16="http://schemas.microsoft.com/office/drawing/2014/main" val="4002443739"/>
                  </a:ext>
                </a:extLst>
              </a:tr>
            </a:tbl>
          </a:graphicData>
        </a:graphic>
      </p:graphicFrame>
    </p:spTree>
    <p:extLst>
      <p:ext uri="{BB962C8B-B14F-4D97-AF65-F5344CB8AC3E}">
        <p14:creationId xmlns:p14="http://schemas.microsoft.com/office/powerpoint/2010/main" val="410901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6F299E-BC41-4B15-B6DC-60D19C1B3EA4}"/>
              </a:ext>
            </a:extLst>
          </p:cNvPr>
          <p:cNvSpPr>
            <a:spLocks noGrp="1"/>
          </p:cNvSpPr>
          <p:nvPr>
            <p:ph type="subTitle" idx="13"/>
          </p:nvPr>
        </p:nvSpPr>
        <p:spPr/>
        <p:txBody>
          <a:bodyPr/>
          <a:lstStyle/>
          <a:p>
            <a:r>
              <a:rPr lang="pt-BR" dirty="0" err="1"/>
              <a:t>Indentação</a:t>
            </a:r>
            <a:endParaRPr lang="en-US" dirty="0"/>
          </a:p>
        </p:txBody>
      </p:sp>
      <p:sp>
        <p:nvSpPr>
          <p:cNvPr id="4" name="Title 3"/>
          <p:cNvSpPr>
            <a:spLocks noGrp="1"/>
          </p:cNvSpPr>
          <p:nvPr>
            <p:ph type="title"/>
          </p:nvPr>
        </p:nvSpPr>
        <p:spPr/>
        <p:txBody>
          <a:bodyPr/>
          <a:lstStyle/>
          <a:p>
            <a:r>
              <a:rPr lang="pt-BR" dirty="0"/>
              <a:t>Formatação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34</a:t>
            </a:fld>
            <a:endParaRPr lang="pt-BR"/>
          </a:p>
        </p:txBody>
      </p:sp>
      <p:sp>
        <p:nvSpPr>
          <p:cNvPr id="5" name="Content Placeholder 4"/>
          <p:cNvSpPr>
            <a:spLocks noGrp="1"/>
          </p:cNvSpPr>
          <p:nvPr>
            <p:ph idx="1"/>
          </p:nvPr>
        </p:nvSpPr>
        <p:spPr>
          <a:xfrm>
            <a:off x="342900" y="1781376"/>
            <a:ext cx="11506200" cy="4397819"/>
          </a:xfrm>
        </p:spPr>
        <p:txBody>
          <a:bodyPr>
            <a:normAutofit/>
          </a:bodyPr>
          <a:lstStyle/>
          <a:p>
            <a:pPr fontAlgn="base"/>
            <a:r>
              <a:rPr lang="pt-BR" dirty="0"/>
              <a:t>Realça a estrutura lógica</a:t>
            </a:r>
          </a:p>
          <a:p>
            <a:pPr fontAlgn="base"/>
            <a:r>
              <a:rPr lang="pt-BR" dirty="0"/>
              <a:t>Torna o código mais legível</a:t>
            </a:r>
          </a:p>
          <a:p>
            <a:pPr fontAlgn="base"/>
            <a:r>
              <a:rPr lang="pt-BR" dirty="0"/>
              <a:t>Escolha um padrão e use</a:t>
            </a:r>
          </a:p>
          <a:p>
            <a:pPr lvl="1" fontAlgn="base"/>
            <a:r>
              <a:rPr lang="pt-BR" dirty="0"/>
              <a:t>Configure seu editor cedo para isto</a:t>
            </a:r>
          </a:p>
          <a:p>
            <a:pPr lvl="1" fontAlgn="base"/>
            <a:r>
              <a:rPr lang="pt-BR" dirty="0"/>
              <a:t>Escolha entre </a:t>
            </a:r>
            <a:r>
              <a:rPr lang="pt-BR" dirty="0" err="1"/>
              <a:t>Tabs</a:t>
            </a:r>
            <a:r>
              <a:rPr lang="pt-BR" dirty="0"/>
              <a:t> e </a:t>
            </a:r>
            <a:r>
              <a:rPr lang="pt-BR" u="sng" dirty="0"/>
              <a:t>Espaço</a:t>
            </a:r>
          </a:p>
          <a:p>
            <a:pPr lvl="2" fontAlgn="base"/>
            <a:r>
              <a:rPr lang="pt-BR" dirty="0"/>
              <a:t>Configure o editor para que </a:t>
            </a:r>
            <a:r>
              <a:rPr lang="pt-BR" dirty="0" err="1"/>
              <a:t>tab</a:t>
            </a:r>
            <a:r>
              <a:rPr lang="pt-BR" dirty="0"/>
              <a:t> apareça como espaços</a:t>
            </a:r>
          </a:p>
          <a:p>
            <a:pPr lvl="1" fontAlgn="base"/>
            <a:r>
              <a:rPr lang="pt-BR" dirty="0" err="1"/>
              <a:t>Indente</a:t>
            </a:r>
            <a:r>
              <a:rPr lang="pt-BR" dirty="0"/>
              <a:t> com 2 ou </a:t>
            </a:r>
            <a:r>
              <a:rPr lang="pt-BR" u="sng" dirty="0"/>
              <a:t>4 espaços</a:t>
            </a:r>
          </a:p>
        </p:txBody>
      </p:sp>
    </p:spTree>
    <p:extLst>
      <p:ext uri="{BB962C8B-B14F-4D97-AF65-F5344CB8AC3E}">
        <p14:creationId xmlns:p14="http://schemas.microsoft.com/office/powerpoint/2010/main" val="2148590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Formatação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35</a:t>
            </a:fld>
            <a:endParaRPr lang="pt-BR"/>
          </a:p>
        </p:txBody>
      </p:sp>
      <p:sp>
        <p:nvSpPr>
          <p:cNvPr id="5" name="Content Placeholder 4"/>
          <p:cNvSpPr>
            <a:spLocks noGrp="1"/>
          </p:cNvSpPr>
          <p:nvPr>
            <p:ph idx="1"/>
          </p:nvPr>
        </p:nvSpPr>
        <p:spPr>
          <a:xfrm>
            <a:off x="342900" y="1499196"/>
            <a:ext cx="11849100" cy="4680000"/>
          </a:xfrm>
        </p:spPr>
        <p:txBody>
          <a:bodyPr/>
          <a:lstStyle/>
          <a:p>
            <a:r>
              <a:rPr lang="pt-BR" dirty="0"/>
              <a:t>Utilize regras e convenções comuns (não invente!)</a:t>
            </a:r>
          </a:p>
          <a:p>
            <a:pPr lvl="1"/>
            <a:r>
              <a:rPr lang="pt-BR" dirty="0"/>
              <a:t>Nomes, formatação, organização</a:t>
            </a:r>
            <a:r>
              <a:rPr lang="en-US" dirty="0"/>
              <a:t>, …</a:t>
            </a:r>
            <a:endParaRPr lang="pt-BR" dirty="0"/>
          </a:p>
          <a:p>
            <a:pPr lvl="1"/>
            <a:r>
              <a:rPr lang="pt-BR" dirty="0"/>
              <a:t>Melhora a legibilidade, facilita compreensão geral</a:t>
            </a:r>
          </a:p>
          <a:p>
            <a:endParaRPr lang="pt-BR" dirty="0"/>
          </a:p>
        </p:txBody>
      </p:sp>
      <p:grpSp>
        <p:nvGrpSpPr>
          <p:cNvPr id="13" name="Group 12">
            <a:extLst>
              <a:ext uri="{FF2B5EF4-FFF2-40B4-BE49-F238E27FC236}">
                <a16:creationId xmlns:a16="http://schemas.microsoft.com/office/drawing/2014/main" id="{4A00F831-4095-4B7D-B13A-E6D81A0D8120}"/>
              </a:ext>
            </a:extLst>
          </p:cNvPr>
          <p:cNvGrpSpPr/>
          <p:nvPr/>
        </p:nvGrpSpPr>
        <p:grpSpPr>
          <a:xfrm>
            <a:off x="3081877" y="3549187"/>
            <a:ext cx="5473075" cy="2244755"/>
            <a:chOff x="3070673" y="3524694"/>
            <a:chExt cx="5473075" cy="2244755"/>
          </a:xfrm>
        </p:grpSpPr>
        <p:pic>
          <p:nvPicPr>
            <p:cNvPr id="7" name="Picture 6" descr="A picture containing drawing&#10;&#10;Description automatically generated">
              <a:extLst>
                <a:ext uri="{FF2B5EF4-FFF2-40B4-BE49-F238E27FC236}">
                  <a16:creationId xmlns:a16="http://schemas.microsoft.com/office/drawing/2014/main" id="{405D249A-F0A1-4C02-8916-7A93FFABA14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70812" y="3870994"/>
              <a:ext cx="744357" cy="813401"/>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7CCCA467-3215-44C3-A7B8-494874F897E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61114" y="3597252"/>
              <a:ext cx="744357" cy="813401"/>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6A6B486C-7292-45E1-B108-FF292586E6C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92559" y="4956048"/>
              <a:ext cx="744357" cy="813401"/>
            </a:xfrm>
            <a:prstGeom prst="rect">
              <a:avLst/>
            </a:prstGeom>
          </p:spPr>
        </p:pic>
        <p:sp>
          <p:nvSpPr>
            <p:cNvPr id="10" name="Speech Bubble: Oval 9">
              <a:extLst>
                <a:ext uri="{FF2B5EF4-FFF2-40B4-BE49-F238E27FC236}">
                  <a16:creationId xmlns:a16="http://schemas.microsoft.com/office/drawing/2014/main" id="{245DAFF8-611C-4C60-83F7-5C94FB97615D}"/>
                </a:ext>
              </a:extLst>
            </p:cNvPr>
            <p:cNvSpPr/>
            <p:nvPr/>
          </p:nvSpPr>
          <p:spPr>
            <a:xfrm>
              <a:off x="3070673" y="3524694"/>
              <a:ext cx="1227834" cy="553129"/>
            </a:xfrm>
            <a:prstGeom prst="wedgeEllipseCallout">
              <a:avLst>
                <a:gd name="adj1" fmla="val 70646"/>
                <a:gd name="adj2" fmla="val 49953"/>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Eu </a:t>
              </a:r>
              <a:r>
                <a:rPr lang="en-US" sz="1200" dirty="0" err="1"/>
                <a:t>gosto</a:t>
              </a:r>
              <a:r>
                <a:rPr lang="en-US" sz="1200" dirty="0"/>
                <a:t> de </a:t>
              </a:r>
              <a:r>
                <a:rPr lang="en-US" sz="1200" dirty="0" err="1"/>
                <a:t>fazer</a:t>
              </a:r>
              <a:r>
                <a:rPr lang="en-US" sz="1200" dirty="0"/>
                <a:t> </a:t>
              </a:r>
              <a:r>
                <a:rPr lang="en-US" sz="1200" b="1" dirty="0"/>
                <a:t>A</a:t>
              </a:r>
              <a:r>
                <a:rPr lang="en-US" sz="1200" dirty="0"/>
                <a:t>!</a:t>
              </a:r>
            </a:p>
          </p:txBody>
        </p:sp>
        <p:sp>
          <p:nvSpPr>
            <p:cNvPr id="11" name="Speech Bubble: Oval 10">
              <a:extLst>
                <a:ext uri="{FF2B5EF4-FFF2-40B4-BE49-F238E27FC236}">
                  <a16:creationId xmlns:a16="http://schemas.microsoft.com/office/drawing/2014/main" id="{6CE0D8EA-0872-4CF9-9916-12DA9454321C}"/>
                </a:ext>
              </a:extLst>
            </p:cNvPr>
            <p:cNvSpPr/>
            <p:nvPr/>
          </p:nvSpPr>
          <p:spPr>
            <a:xfrm>
              <a:off x="7315914" y="3524694"/>
              <a:ext cx="1227834" cy="553129"/>
            </a:xfrm>
            <a:prstGeom prst="wedgeEllipseCallout">
              <a:avLst>
                <a:gd name="adj1" fmla="val -73326"/>
                <a:gd name="adj2" fmla="val 772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Eu </a:t>
              </a:r>
              <a:r>
                <a:rPr lang="en-US" sz="1200" dirty="0" err="1"/>
                <a:t>gosto</a:t>
              </a:r>
              <a:r>
                <a:rPr lang="en-US" sz="1200" dirty="0"/>
                <a:t> de </a:t>
              </a:r>
              <a:r>
                <a:rPr lang="en-US" sz="1200" dirty="0" err="1"/>
                <a:t>fazer</a:t>
              </a:r>
              <a:r>
                <a:rPr lang="en-US" sz="1200" dirty="0"/>
                <a:t> </a:t>
              </a:r>
              <a:r>
                <a:rPr lang="en-US" sz="1200" b="1" dirty="0"/>
                <a:t>B</a:t>
              </a:r>
              <a:r>
                <a:rPr lang="en-US" sz="1200" dirty="0"/>
                <a:t>!</a:t>
              </a:r>
            </a:p>
          </p:txBody>
        </p:sp>
        <p:sp>
          <p:nvSpPr>
            <p:cNvPr id="12" name="Speech Bubble: Oval 11">
              <a:extLst>
                <a:ext uri="{FF2B5EF4-FFF2-40B4-BE49-F238E27FC236}">
                  <a16:creationId xmlns:a16="http://schemas.microsoft.com/office/drawing/2014/main" id="{56C1CB42-2627-4E87-A610-24C925EF8278}"/>
                </a:ext>
              </a:extLst>
            </p:cNvPr>
            <p:cNvSpPr/>
            <p:nvPr/>
          </p:nvSpPr>
          <p:spPr>
            <a:xfrm>
              <a:off x="6762237" y="5209732"/>
              <a:ext cx="1227834" cy="553129"/>
            </a:xfrm>
            <a:prstGeom prst="wedgeEllipseCallout">
              <a:avLst>
                <a:gd name="adj1" fmla="val -80541"/>
                <a:gd name="adj2" fmla="val -4759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Eu </a:t>
              </a:r>
              <a:r>
                <a:rPr lang="en-US" sz="1200" dirty="0" err="1"/>
                <a:t>gosto</a:t>
              </a:r>
              <a:r>
                <a:rPr lang="en-US" sz="1200" dirty="0"/>
                <a:t> de </a:t>
              </a:r>
              <a:r>
                <a:rPr lang="en-US" sz="1200" dirty="0" err="1"/>
                <a:t>fazer</a:t>
              </a:r>
              <a:r>
                <a:rPr lang="en-US" sz="1200" dirty="0"/>
                <a:t> </a:t>
              </a:r>
              <a:r>
                <a:rPr lang="en-US" sz="1200" b="1" dirty="0"/>
                <a:t>C</a:t>
              </a:r>
              <a:r>
                <a:rPr lang="en-US" sz="1200" dirty="0"/>
                <a:t>!</a:t>
              </a:r>
            </a:p>
          </p:txBody>
        </p:sp>
      </p:grpSp>
      <p:pic>
        <p:nvPicPr>
          <p:cNvPr id="14" name="Picture 13" descr="A close up of a sign&#10;&#10;Description automatically generated">
            <a:extLst>
              <a:ext uri="{FF2B5EF4-FFF2-40B4-BE49-F238E27FC236}">
                <a16:creationId xmlns:a16="http://schemas.microsoft.com/office/drawing/2014/main" id="{52F5003B-E0E9-4378-B1AF-5D15D01A0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088" y="3086825"/>
            <a:ext cx="3015525" cy="3015525"/>
          </a:xfrm>
          <a:prstGeom prst="rect">
            <a:avLst/>
          </a:prstGeom>
        </p:spPr>
      </p:pic>
    </p:spTree>
    <p:extLst>
      <p:ext uri="{BB962C8B-B14F-4D97-AF65-F5344CB8AC3E}">
        <p14:creationId xmlns:p14="http://schemas.microsoft.com/office/powerpoint/2010/main" val="3087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F67180D5-7AE2-4BE2-A65B-D9FF2889B4A9}"/>
              </a:ext>
            </a:extLst>
          </p:cNvPr>
          <p:cNvSpPr>
            <a:spLocks noGrp="1"/>
          </p:cNvSpPr>
          <p:nvPr>
            <p:ph type="subTitle" idx="13"/>
          </p:nvPr>
        </p:nvSpPr>
        <p:spPr/>
        <p:txBody>
          <a:bodyPr/>
          <a:lstStyle/>
          <a:p>
            <a:r>
              <a:rPr lang="pt-BR" dirty="0"/>
              <a:t>Guias de estilo</a:t>
            </a:r>
          </a:p>
        </p:txBody>
      </p:sp>
      <p:sp>
        <p:nvSpPr>
          <p:cNvPr id="4" name="Title 3"/>
          <p:cNvSpPr>
            <a:spLocks noGrp="1"/>
          </p:cNvSpPr>
          <p:nvPr>
            <p:ph type="title"/>
          </p:nvPr>
        </p:nvSpPr>
        <p:spPr/>
        <p:txBody>
          <a:bodyPr/>
          <a:lstStyle/>
          <a:p>
            <a:r>
              <a:rPr lang="pt-BR" dirty="0"/>
              <a:t>Formatação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36</a:t>
            </a:fld>
            <a:endParaRPr lang="pt-BR"/>
          </a:p>
        </p:txBody>
      </p:sp>
      <p:pic>
        <p:nvPicPr>
          <p:cNvPr id="10" name="Picture 9">
            <a:extLst>
              <a:ext uri="{FF2B5EF4-FFF2-40B4-BE49-F238E27FC236}">
                <a16:creationId xmlns:a16="http://schemas.microsoft.com/office/drawing/2014/main" id="{05828DC1-5098-416F-960F-6AC118692BB8}"/>
              </a:ext>
            </a:extLst>
          </p:cNvPr>
          <p:cNvPicPr>
            <a:picLocks noChangeAspect="1"/>
          </p:cNvPicPr>
          <p:nvPr/>
        </p:nvPicPr>
        <p:blipFill>
          <a:blip r:embed="rId3"/>
          <a:stretch>
            <a:fillRect/>
          </a:stretch>
        </p:blipFill>
        <p:spPr>
          <a:xfrm>
            <a:off x="3378826" y="1738824"/>
            <a:ext cx="5447048" cy="3944823"/>
          </a:xfrm>
          <a:prstGeom prst="rect">
            <a:avLst/>
          </a:prstGeom>
          <a:ln>
            <a:solidFill>
              <a:schemeClr val="tx1"/>
            </a:solidFill>
          </a:ln>
        </p:spPr>
      </p:pic>
      <p:sp>
        <p:nvSpPr>
          <p:cNvPr id="12" name="Rectangle 11">
            <a:extLst>
              <a:ext uri="{FF2B5EF4-FFF2-40B4-BE49-F238E27FC236}">
                <a16:creationId xmlns:a16="http://schemas.microsoft.com/office/drawing/2014/main" id="{A50995FC-55F2-48D0-BC19-F86A08D29B50}"/>
              </a:ext>
            </a:extLst>
          </p:cNvPr>
          <p:cNvSpPr/>
          <p:nvPr/>
        </p:nvSpPr>
        <p:spPr>
          <a:xfrm>
            <a:off x="3304748" y="5674083"/>
            <a:ext cx="5532120" cy="261610"/>
          </a:xfrm>
          <a:prstGeom prst="rect">
            <a:avLst/>
          </a:prstGeom>
        </p:spPr>
        <p:txBody>
          <a:bodyPr>
            <a:spAutoFit/>
          </a:bodyPr>
          <a:lstStyle/>
          <a:p>
            <a:r>
              <a:rPr lang="pt-BR" sz="1100" dirty="0">
                <a:latin typeface="Arial" panose="020B0604020202020204" pitchFamily="34" charset="0"/>
                <a:cs typeface="Arial" panose="020B0604020202020204" pitchFamily="34" charset="0"/>
                <a:hlinkClick r:id="rId4"/>
              </a:rPr>
              <a:t>https://google.github.io/styleguide/cppguide.html</a:t>
            </a:r>
            <a:r>
              <a:rPr lang="pt-BR" sz="1100" dirty="0">
                <a:latin typeface="Arial" panose="020B0604020202020204" pitchFamily="34" charset="0"/>
                <a:cs typeface="Arial" panose="020B0604020202020204" pitchFamily="34" charset="0"/>
              </a:rPr>
              <a:t> </a:t>
            </a:r>
          </a:p>
        </p:txBody>
      </p:sp>
      <p:sp>
        <p:nvSpPr>
          <p:cNvPr id="13" name="Rectangle 12">
            <a:extLst>
              <a:ext uri="{FF2B5EF4-FFF2-40B4-BE49-F238E27FC236}">
                <a16:creationId xmlns:a16="http://schemas.microsoft.com/office/drawing/2014/main" id="{C9360582-3F84-404F-8425-70A487067130}"/>
              </a:ext>
            </a:extLst>
          </p:cNvPr>
          <p:cNvSpPr/>
          <p:nvPr/>
        </p:nvSpPr>
        <p:spPr>
          <a:xfrm>
            <a:off x="3304748" y="5844523"/>
            <a:ext cx="7363252" cy="261610"/>
          </a:xfrm>
          <a:prstGeom prst="rect">
            <a:avLst/>
          </a:prstGeom>
        </p:spPr>
        <p:txBody>
          <a:bodyPr>
            <a:spAutoFit/>
          </a:bodyPr>
          <a:lstStyle/>
          <a:p>
            <a:r>
              <a:rPr lang="pt-BR" sz="1100" dirty="0">
                <a:latin typeface="Arial" panose="020B0604020202020204" pitchFamily="34" charset="0"/>
                <a:cs typeface="Arial" panose="020B0604020202020204" pitchFamily="34" charset="0"/>
                <a:hlinkClick r:id="rId5"/>
              </a:rPr>
              <a:t>http://www.stroustrup.com/bs_faq2.html</a:t>
            </a:r>
            <a:r>
              <a:rPr lang="pt-BR" sz="11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48969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F67180D5-7AE2-4BE2-A65B-D9FF2889B4A9}"/>
              </a:ext>
            </a:extLst>
          </p:cNvPr>
          <p:cNvSpPr>
            <a:spLocks noGrp="1"/>
          </p:cNvSpPr>
          <p:nvPr>
            <p:ph type="subTitle" idx="13"/>
          </p:nvPr>
        </p:nvSpPr>
        <p:spPr/>
        <p:txBody>
          <a:bodyPr/>
          <a:lstStyle/>
          <a:p>
            <a:r>
              <a:rPr lang="pt-BR" dirty="0"/>
              <a:t>Guias de estilo</a:t>
            </a:r>
          </a:p>
        </p:txBody>
      </p:sp>
      <p:sp>
        <p:nvSpPr>
          <p:cNvPr id="4" name="Title 3"/>
          <p:cNvSpPr>
            <a:spLocks noGrp="1"/>
          </p:cNvSpPr>
          <p:nvPr>
            <p:ph type="title"/>
          </p:nvPr>
        </p:nvSpPr>
        <p:spPr/>
        <p:txBody>
          <a:bodyPr/>
          <a:lstStyle/>
          <a:p>
            <a:r>
              <a:rPr lang="pt-BR" dirty="0"/>
              <a:t>Formatação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37</a:t>
            </a:fld>
            <a:endParaRPr lang="pt-BR"/>
          </a:p>
        </p:txBody>
      </p:sp>
      <p:pic>
        <p:nvPicPr>
          <p:cNvPr id="3" name="Picture 2">
            <a:extLst>
              <a:ext uri="{FF2B5EF4-FFF2-40B4-BE49-F238E27FC236}">
                <a16:creationId xmlns:a16="http://schemas.microsoft.com/office/drawing/2014/main" id="{52726B97-32A3-466C-8D6E-ABD7E9EA3216}"/>
              </a:ext>
            </a:extLst>
          </p:cNvPr>
          <p:cNvPicPr>
            <a:picLocks noChangeAspect="1"/>
          </p:cNvPicPr>
          <p:nvPr/>
        </p:nvPicPr>
        <p:blipFill>
          <a:blip r:embed="rId3"/>
          <a:stretch>
            <a:fillRect/>
          </a:stretch>
        </p:blipFill>
        <p:spPr>
          <a:xfrm>
            <a:off x="1066449" y="2113890"/>
            <a:ext cx="10076033" cy="3400216"/>
          </a:xfrm>
          <a:prstGeom prst="rect">
            <a:avLst/>
          </a:prstGeom>
          <a:ln>
            <a:solidFill>
              <a:schemeClr val="tx1"/>
            </a:solidFill>
          </a:ln>
        </p:spPr>
      </p:pic>
      <p:sp>
        <p:nvSpPr>
          <p:cNvPr id="5" name="TextBox 4">
            <a:extLst>
              <a:ext uri="{FF2B5EF4-FFF2-40B4-BE49-F238E27FC236}">
                <a16:creationId xmlns:a16="http://schemas.microsoft.com/office/drawing/2014/main" id="{80060B34-9A46-48A6-8756-2C84F8F3FED1}"/>
              </a:ext>
            </a:extLst>
          </p:cNvPr>
          <p:cNvSpPr txBox="1"/>
          <p:nvPr/>
        </p:nvSpPr>
        <p:spPr>
          <a:xfrm>
            <a:off x="6952034" y="4027251"/>
            <a:ext cx="3397212" cy="369332"/>
          </a:xfrm>
          <a:prstGeom prst="rect">
            <a:avLst/>
          </a:prstGeom>
          <a:solidFill>
            <a:srgbClr val="C00000"/>
          </a:solidFill>
        </p:spPr>
        <p:txBody>
          <a:bodyPr wrap="none" rtlCol="0">
            <a:spAutoFit/>
          </a:bodyPr>
          <a:lstStyle/>
          <a:p>
            <a:r>
              <a:rPr lang="en-US" b="1" dirty="0">
                <a:solidFill>
                  <a:schemeClr val="bg1"/>
                </a:solidFill>
              </a:rPr>
              <a:t>Mau </a:t>
            </a:r>
            <a:r>
              <a:rPr lang="en-US" b="1" dirty="0" err="1">
                <a:solidFill>
                  <a:schemeClr val="bg1"/>
                </a:solidFill>
              </a:rPr>
              <a:t>uso</a:t>
            </a:r>
            <a:r>
              <a:rPr lang="en-US" b="1" dirty="0">
                <a:solidFill>
                  <a:schemeClr val="bg1"/>
                </a:solidFill>
              </a:rPr>
              <a:t> dos </a:t>
            </a:r>
            <a:r>
              <a:rPr lang="en-US" b="1" dirty="0" err="1">
                <a:solidFill>
                  <a:schemeClr val="bg1"/>
                </a:solidFill>
              </a:rPr>
              <a:t>espaços</a:t>
            </a:r>
            <a:r>
              <a:rPr lang="en-US" b="1" dirty="0">
                <a:solidFill>
                  <a:schemeClr val="bg1"/>
                </a:solidFill>
              </a:rPr>
              <a:t> </a:t>
            </a:r>
            <a:r>
              <a:rPr lang="en-US" b="1" dirty="0" err="1">
                <a:solidFill>
                  <a:schemeClr val="bg1"/>
                </a:solidFill>
              </a:rPr>
              <a:t>horizontais</a:t>
            </a:r>
            <a:r>
              <a:rPr lang="en-US" b="1" dirty="0">
                <a:solidFill>
                  <a:schemeClr val="bg1"/>
                </a:solidFill>
              </a:rPr>
              <a:t>!</a:t>
            </a:r>
          </a:p>
        </p:txBody>
      </p:sp>
    </p:spTree>
    <p:extLst>
      <p:ext uri="{BB962C8B-B14F-4D97-AF65-F5344CB8AC3E}">
        <p14:creationId xmlns:p14="http://schemas.microsoft.com/office/powerpoint/2010/main" val="558258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Métodos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38</a:t>
            </a:fld>
            <a:endParaRPr lang="pt-BR"/>
          </a:p>
        </p:txBody>
      </p:sp>
      <p:sp>
        <p:nvSpPr>
          <p:cNvPr id="5" name="Content Placeholder 4"/>
          <p:cNvSpPr>
            <a:spLocks noGrp="1"/>
          </p:cNvSpPr>
          <p:nvPr>
            <p:ph idx="1"/>
          </p:nvPr>
        </p:nvSpPr>
        <p:spPr/>
        <p:txBody>
          <a:bodyPr/>
          <a:lstStyle/>
          <a:p>
            <a:r>
              <a:rPr lang="pt-BR" dirty="0"/>
              <a:t>Faça </a:t>
            </a:r>
            <a:r>
              <a:rPr lang="pt-BR" u="sng" dirty="0"/>
              <a:t>métodos pequenos</a:t>
            </a:r>
          </a:p>
          <a:p>
            <a:pPr lvl="1"/>
            <a:r>
              <a:rPr lang="pt-BR" dirty="0"/>
              <a:t>Aproximadamente 20 linhas</a:t>
            </a:r>
          </a:p>
          <a:p>
            <a:pPr lvl="1"/>
            <a:r>
              <a:rPr lang="pt-BR" dirty="0"/>
              <a:t>Facilita a leitura e alterações futuras</a:t>
            </a:r>
          </a:p>
          <a:p>
            <a:r>
              <a:rPr lang="pt-BR" dirty="0"/>
              <a:t>Devem ser utilizados poucos argumentos</a:t>
            </a:r>
          </a:p>
          <a:p>
            <a:r>
              <a:rPr lang="pt-BR" dirty="0"/>
              <a:t>Cada método possui </a:t>
            </a:r>
            <a:r>
              <a:rPr lang="pt-BR" u="sng" dirty="0"/>
              <a:t>uma</a:t>
            </a:r>
            <a:r>
              <a:rPr lang="pt-BR" dirty="0"/>
              <a:t> funcionalidade</a:t>
            </a:r>
          </a:p>
          <a:p>
            <a:pPr lvl="1"/>
            <a:r>
              <a:rPr lang="pt-BR" dirty="0"/>
              <a:t>Muitos níveis </a:t>
            </a:r>
            <a:r>
              <a:rPr lang="pt-BR" dirty="0">
                <a:sym typeface="Wingdings" panose="05000000000000000000" pitchFamily="2" charset="2"/>
              </a:rPr>
              <a:t> muitas responsabilidades</a:t>
            </a:r>
          </a:p>
          <a:p>
            <a:pPr lvl="1"/>
            <a:r>
              <a:rPr lang="pt-BR" dirty="0"/>
              <a:t>Extraia trechos em métodos privados</a:t>
            </a:r>
          </a:p>
          <a:p>
            <a:pPr lvl="1"/>
            <a:endParaRPr lang="pt-BR" dirty="0"/>
          </a:p>
        </p:txBody>
      </p:sp>
    </p:spTree>
    <p:extLst>
      <p:ext uri="{BB962C8B-B14F-4D97-AF65-F5344CB8AC3E}">
        <p14:creationId xmlns:p14="http://schemas.microsoft.com/office/powerpoint/2010/main" val="4284438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Métodos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39</a:t>
            </a:fld>
            <a:endParaRPr lang="pt-BR"/>
          </a:p>
        </p:txBody>
      </p:sp>
      <p:sp>
        <p:nvSpPr>
          <p:cNvPr id="3" name="Content Placeholder 2"/>
          <p:cNvSpPr>
            <a:spLocks noGrp="1"/>
          </p:cNvSpPr>
          <p:nvPr>
            <p:ph idx="1"/>
          </p:nvPr>
        </p:nvSpPr>
        <p:spPr/>
        <p:txBody>
          <a:bodyPr/>
          <a:lstStyle/>
          <a:p>
            <a:r>
              <a:rPr lang="pt-BR" dirty="0"/>
              <a:t>Código deve ser lido de cima para baixo</a:t>
            </a:r>
          </a:p>
          <a:p>
            <a:pPr lvl="1"/>
            <a:r>
              <a:rPr lang="pt-BR" dirty="0"/>
              <a:t>Da mesma forma como é lido uma narrativa</a:t>
            </a:r>
          </a:p>
          <a:p>
            <a:pPr lvl="1"/>
            <a:r>
              <a:rPr lang="pt-BR" dirty="0"/>
              <a:t>Sujeitos, verbos e predicados</a:t>
            </a:r>
          </a:p>
          <a:p>
            <a:pPr lvl="1"/>
            <a:r>
              <a:rPr lang="pt-BR" dirty="0"/>
              <a:t>Frases em ordem coerente</a:t>
            </a:r>
          </a:p>
          <a:p>
            <a:r>
              <a:rPr lang="pt-BR" dirty="0"/>
              <a:t>Todas as funções devem ser seguidas pelas funções que fazem parte do próximo nível de abstração (detalhes)</a:t>
            </a:r>
          </a:p>
          <a:p>
            <a:pPr lvl="1"/>
            <a:r>
              <a:rPr lang="pt-BR" dirty="0"/>
              <a:t>Informações importantes primeiro (</a:t>
            </a:r>
            <a:r>
              <a:rPr lang="pt-BR" dirty="0" err="1"/>
              <a:t>newspaper</a:t>
            </a:r>
            <a:r>
              <a:rPr lang="pt-BR" dirty="0"/>
              <a:t>)</a:t>
            </a:r>
          </a:p>
          <a:p>
            <a:pPr lvl="1"/>
            <a:r>
              <a:rPr lang="en-US" dirty="0" err="1">
                <a:sym typeface="Wingdings" panose="05000000000000000000" pitchFamily="2" charset="2"/>
              </a:rPr>
              <a:t>Métodos</a:t>
            </a:r>
            <a:r>
              <a:rPr lang="en-US" dirty="0">
                <a:sym typeface="Wingdings" panose="05000000000000000000" pitchFamily="2" charset="2"/>
              </a:rPr>
              <a:t> </a:t>
            </a:r>
            <a:r>
              <a:rPr lang="en-US" dirty="0" err="1">
                <a:sym typeface="Wingdings" panose="05000000000000000000" pitchFamily="2" charset="2"/>
              </a:rPr>
              <a:t>relacionados</a:t>
            </a:r>
            <a:r>
              <a:rPr lang="en-US" dirty="0">
                <a:sym typeface="Wingdings" panose="05000000000000000000" pitchFamily="2" charset="2"/>
              </a:rPr>
              <a:t> </a:t>
            </a:r>
            <a:r>
              <a:rPr lang="en-US" dirty="0" err="1">
                <a:sym typeface="Wingdings" panose="05000000000000000000" pitchFamily="2" charset="2"/>
              </a:rPr>
              <a:t>em</a:t>
            </a:r>
            <a:r>
              <a:rPr lang="en-US" dirty="0">
                <a:sym typeface="Wingdings" panose="05000000000000000000" pitchFamily="2" charset="2"/>
              </a:rPr>
              <a:t> </a:t>
            </a:r>
            <a:r>
              <a:rPr lang="en-US" dirty="0" err="1">
                <a:sym typeface="Wingdings" panose="05000000000000000000" pitchFamily="2" charset="2"/>
              </a:rPr>
              <a:t>sequência</a:t>
            </a:r>
            <a:endParaRPr lang="en-US" dirty="0">
              <a:sym typeface="Wingdings" panose="05000000000000000000" pitchFamily="2" charset="2"/>
            </a:endParaRPr>
          </a:p>
          <a:p>
            <a:pPr lvl="1"/>
            <a:endParaRPr lang="pt-BR" dirty="0"/>
          </a:p>
        </p:txBody>
      </p:sp>
    </p:spTree>
    <p:extLst>
      <p:ext uri="{BB962C8B-B14F-4D97-AF65-F5344CB8AC3E}">
        <p14:creationId xmlns:p14="http://schemas.microsoft.com/office/powerpoint/2010/main" val="1132955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24F43-9E8F-A4DD-06E0-ACCA1BD58941}"/>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DB9EFE7A-98CB-E4A2-2A7B-794D925F69D5}"/>
              </a:ext>
            </a:extLst>
          </p:cNvPr>
          <p:cNvSpPr>
            <a:spLocks noGrp="1"/>
          </p:cNvSpPr>
          <p:nvPr>
            <p:ph type="subTitle" idx="13"/>
          </p:nvPr>
        </p:nvSpPr>
        <p:spPr/>
        <p:txBody>
          <a:bodyPr/>
          <a:lstStyle/>
          <a:p>
            <a:r>
              <a:rPr lang="pt-BR" dirty="0"/>
              <a:t>Como os produtos são feitos?</a:t>
            </a:r>
          </a:p>
        </p:txBody>
      </p:sp>
      <p:sp>
        <p:nvSpPr>
          <p:cNvPr id="3" name="Title 2">
            <a:extLst>
              <a:ext uri="{FF2B5EF4-FFF2-40B4-BE49-F238E27FC236}">
                <a16:creationId xmlns:a16="http://schemas.microsoft.com/office/drawing/2014/main" id="{F064B271-2D81-4ED9-BD7F-6D9628313190}"/>
              </a:ext>
            </a:extLst>
          </p:cNvPr>
          <p:cNvSpPr>
            <a:spLocks noGrp="1"/>
          </p:cNvSpPr>
          <p:nvPr>
            <p:ph type="title"/>
          </p:nvPr>
        </p:nvSpPr>
        <p:spPr/>
        <p:txBody>
          <a:bodyPr/>
          <a:lstStyle/>
          <a:p>
            <a:r>
              <a:rPr lang="pt-BR" dirty="0"/>
              <a:t>Introdução</a:t>
            </a:r>
          </a:p>
        </p:txBody>
      </p:sp>
      <p:sp>
        <p:nvSpPr>
          <p:cNvPr id="4" name="Footer Placeholder 3">
            <a:extLst>
              <a:ext uri="{FF2B5EF4-FFF2-40B4-BE49-F238E27FC236}">
                <a16:creationId xmlns:a16="http://schemas.microsoft.com/office/drawing/2014/main" id="{EF09A282-BC6F-2FD1-74EB-29551A3D668B}"/>
              </a:ext>
            </a:extLst>
          </p:cNvPr>
          <p:cNvSpPr>
            <a:spLocks noGrp="1"/>
          </p:cNvSpPr>
          <p:nvPr>
            <p:ph type="ftr" sz="quarter" idx="11"/>
          </p:nvPr>
        </p:nvSpPr>
        <p:spPr/>
        <p:txBody>
          <a:bodyPr/>
          <a:lstStyle/>
          <a:p>
            <a:r>
              <a:rPr lang="pt-BR"/>
              <a:t>Introdução ao CAD</a:t>
            </a:r>
            <a:endParaRPr lang="pt-BR" dirty="0"/>
          </a:p>
        </p:txBody>
      </p:sp>
      <p:sp>
        <p:nvSpPr>
          <p:cNvPr id="5" name="Slide Number Placeholder 4">
            <a:extLst>
              <a:ext uri="{FF2B5EF4-FFF2-40B4-BE49-F238E27FC236}">
                <a16:creationId xmlns:a16="http://schemas.microsoft.com/office/drawing/2014/main" id="{65E781C2-5D72-C111-9EE2-D7E6140D5DEC}"/>
              </a:ext>
            </a:extLst>
          </p:cNvPr>
          <p:cNvSpPr>
            <a:spLocks noGrp="1"/>
          </p:cNvSpPr>
          <p:nvPr>
            <p:ph type="sldNum" sz="quarter" idx="12"/>
          </p:nvPr>
        </p:nvSpPr>
        <p:spPr/>
        <p:txBody>
          <a:bodyPr/>
          <a:lstStyle/>
          <a:p>
            <a:fld id="{AB98E5AB-E52C-4D93-AE2B-4B76F5C227DE}" type="slidenum">
              <a:rPr lang="pt-BR" smtClean="0"/>
              <a:pPr/>
              <a:t>4</a:t>
            </a:fld>
            <a:endParaRPr lang="pt-BR" dirty="0"/>
          </a:p>
        </p:txBody>
      </p:sp>
      <p:sp>
        <p:nvSpPr>
          <p:cNvPr id="6" name="Content Placeholder 5">
            <a:extLst>
              <a:ext uri="{FF2B5EF4-FFF2-40B4-BE49-F238E27FC236}">
                <a16:creationId xmlns:a16="http://schemas.microsoft.com/office/drawing/2014/main" id="{3F6C435A-DE7E-C19C-9DE7-08FAEF083FE1}"/>
              </a:ext>
            </a:extLst>
          </p:cNvPr>
          <p:cNvSpPr>
            <a:spLocks noGrp="1"/>
          </p:cNvSpPr>
          <p:nvPr>
            <p:ph idx="1"/>
          </p:nvPr>
        </p:nvSpPr>
        <p:spPr>
          <a:xfrm>
            <a:off x="342900" y="1499196"/>
            <a:ext cx="11506200" cy="786804"/>
          </a:xfrm>
        </p:spPr>
        <p:txBody>
          <a:bodyPr/>
          <a:lstStyle/>
          <a:p>
            <a:r>
              <a:rPr lang="pt-BR" dirty="0"/>
              <a:t>Hoje estamos </a:t>
            </a:r>
            <a:r>
              <a:rPr lang="pt-BR" b="1" dirty="0"/>
              <a:t>migrando</a:t>
            </a:r>
            <a:r>
              <a:rPr lang="pt-BR" dirty="0"/>
              <a:t> da *Industria 4.0 </a:t>
            </a:r>
            <a:r>
              <a:rPr lang="pt-BR" dirty="0">
                <a:sym typeface="Wingdings" pitchFamily="2" charset="2"/>
              </a:rPr>
              <a:t> 5.0</a:t>
            </a:r>
            <a:endParaRPr lang="pt-BR" dirty="0"/>
          </a:p>
        </p:txBody>
      </p:sp>
      <p:graphicFrame>
        <p:nvGraphicFramePr>
          <p:cNvPr id="7" name="Diagram 6">
            <a:extLst>
              <a:ext uri="{FF2B5EF4-FFF2-40B4-BE49-F238E27FC236}">
                <a16:creationId xmlns:a16="http://schemas.microsoft.com/office/drawing/2014/main" id="{73677B73-E921-D035-6AC2-B0F6291EAA58}"/>
              </a:ext>
            </a:extLst>
          </p:cNvPr>
          <p:cNvGraphicFramePr/>
          <p:nvPr>
            <p:extLst>
              <p:ext uri="{D42A27DB-BD31-4B8C-83A1-F6EECF244321}">
                <p14:modId xmlns:p14="http://schemas.microsoft.com/office/powerpoint/2010/main" val="4141916290"/>
              </p:ext>
            </p:extLst>
          </p:nvPr>
        </p:nvGraphicFramePr>
        <p:xfrm>
          <a:off x="225700" y="2462210"/>
          <a:ext cx="11740601" cy="2718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a:extLst>
              <a:ext uri="{FF2B5EF4-FFF2-40B4-BE49-F238E27FC236}">
                <a16:creationId xmlns:a16="http://schemas.microsoft.com/office/drawing/2014/main" id="{C8C03DA7-683D-437A-28C2-6C995912FDE1}"/>
              </a:ext>
            </a:extLst>
          </p:cNvPr>
          <p:cNvSpPr txBox="1"/>
          <p:nvPr/>
        </p:nvSpPr>
        <p:spPr>
          <a:xfrm>
            <a:off x="267253" y="4847356"/>
            <a:ext cx="2029327" cy="738664"/>
          </a:xfrm>
          <a:prstGeom prst="rect">
            <a:avLst/>
          </a:prstGeom>
          <a:noFill/>
        </p:spPr>
        <p:txBody>
          <a:bodyPr wrap="square" rtlCol="0">
            <a:spAutoFit/>
          </a:bodyPr>
          <a:lstStyle/>
          <a:p>
            <a:pPr marL="285750" indent="-285750">
              <a:buFont typeface="Arial" panose="020B0604020202020204" pitchFamily="34" charset="0"/>
              <a:buChar char="•"/>
            </a:pPr>
            <a:r>
              <a:rPr lang="pt-BR" sz="1400" dirty="0"/>
              <a:t>Mecanização</a:t>
            </a:r>
          </a:p>
          <a:p>
            <a:pPr marL="285750" indent="-285750">
              <a:buFont typeface="Arial" panose="020B0604020202020204" pitchFamily="34" charset="0"/>
              <a:buChar char="•"/>
            </a:pPr>
            <a:r>
              <a:rPr lang="pt-BR" sz="1400" dirty="0"/>
              <a:t>Força hidráulica</a:t>
            </a:r>
          </a:p>
          <a:p>
            <a:pPr marL="285750" indent="-285750">
              <a:buFont typeface="Arial" panose="020B0604020202020204" pitchFamily="34" charset="0"/>
              <a:buChar char="•"/>
            </a:pPr>
            <a:r>
              <a:rPr lang="pt-BR" sz="1400" dirty="0"/>
              <a:t>Máquina a vapor</a:t>
            </a:r>
          </a:p>
        </p:txBody>
      </p:sp>
      <p:sp>
        <p:nvSpPr>
          <p:cNvPr id="24" name="TextBox 23">
            <a:extLst>
              <a:ext uri="{FF2B5EF4-FFF2-40B4-BE49-F238E27FC236}">
                <a16:creationId xmlns:a16="http://schemas.microsoft.com/office/drawing/2014/main" id="{3B1D9ED9-5166-B1FD-5A36-98097106F40E}"/>
              </a:ext>
            </a:extLst>
          </p:cNvPr>
          <p:cNvSpPr txBox="1"/>
          <p:nvPr/>
        </p:nvSpPr>
        <p:spPr>
          <a:xfrm>
            <a:off x="2674673" y="4847356"/>
            <a:ext cx="2029327" cy="954107"/>
          </a:xfrm>
          <a:prstGeom prst="rect">
            <a:avLst/>
          </a:prstGeom>
          <a:noFill/>
        </p:spPr>
        <p:txBody>
          <a:bodyPr wrap="square" rtlCol="0">
            <a:spAutoFit/>
          </a:bodyPr>
          <a:lstStyle/>
          <a:p>
            <a:pPr marL="285750" indent="-285750">
              <a:buFont typeface="Arial" panose="020B0604020202020204" pitchFamily="34" charset="0"/>
              <a:buChar char="•"/>
            </a:pPr>
            <a:r>
              <a:rPr lang="pt-BR" sz="1400" dirty="0"/>
              <a:t>Produção em massa</a:t>
            </a:r>
          </a:p>
          <a:p>
            <a:pPr marL="285750" indent="-285750">
              <a:buFont typeface="Arial" panose="020B0604020202020204" pitchFamily="34" charset="0"/>
              <a:buChar char="•"/>
            </a:pPr>
            <a:r>
              <a:rPr lang="pt-BR" sz="1400" dirty="0"/>
              <a:t>Energia elétrica</a:t>
            </a:r>
          </a:p>
          <a:p>
            <a:pPr marL="285750" indent="-285750">
              <a:buFont typeface="Arial" panose="020B0604020202020204" pitchFamily="34" charset="0"/>
              <a:buChar char="•"/>
            </a:pPr>
            <a:r>
              <a:rPr lang="pt-BR" sz="1400" dirty="0"/>
              <a:t>Linha de montagem</a:t>
            </a:r>
          </a:p>
          <a:p>
            <a:pPr marL="285750" indent="-285750">
              <a:buFont typeface="Arial" panose="020B0604020202020204" pitchFamily="34" charset="0"/>
              <a:buChar char="•"/>
            </a:pPr>
            <a:r>
              <a:rPr lang="pt-BR" sz="1400" dirty="0"/>
              <a:t>“Fordismo”</a:t>
            </a:r>
          </a:p>
        </p:txBody>
      </p:sp>
      <p:sp>
        <p:nvSpPr>
          <p:cNvPr id="25" name="TextBox 24">
            <a:extLst>
              <a:ext uri="{FF2B5EF4-FFF2-40B4-BE49-F238E27FC236}">
                <a16:creationId xmlns:a16="http://schemas.microsoft.com/office/drawing/2014/main" id="{55099229-F64D-78DD-8BDD-919C99C37BB8}"/>
              </a:ext>
            </a:extLst>
          </p:cNvPr>
          <p:cNvSpPr txBox="1"/>
          <p:nvPr/>
        </p:nvSpPr>
        <p:spPr>
          <a:xfrm>
            <a:off x="5080580" y="4837837"/>
            <a:ext cx="2029327" cy="954107"/>
          </a:xfrm>
          <a:prstGeom prst="rect">
            <a:avLst/>
          </a:prstGeom>
          <a:noFill/>
        </p:spPr>
        <p:txBody>
          <a:bodyPr wrap="square" rtlCol="0">
            <a:spAutoFit/>
          </a:bodyPr>
          <a:lstStyle/>
          <a:p>
            <a:pPr marL="285750" indent="-285750">
              <a:buFont typeface="Arial" panose="020B0604020202020204" pitchFamily="34" charset="0"/>
              <a:buChar char="•"/>
            </a:pPr>
            <a:r>
              <a:rPr lang="pt-BR" sz="1400" dirty="0"/>
              <a:t>Computadores</a:t>
            </a:r>
          </a:p>
          <a:p>
            <a:pPr marL="285750" indent="-285750">
              <a:buFont typeface="Arial" panose="020B0604020202020204" pitchFamily="34" charset="0"/>
              <a:buChar char="•"/>
            </a:pPr>
            <a:r>
              <a:rPr lang="pt-BR" sz="1400" dirty="0"/>
              <a:t>Produção automatizada</a:t>
            </a:r>
          </a:p>
          <a:p>
            <a:pPr marL="285750" indent="-285750">
              <a:buFont typeface="Arial" panose="020B0604020202020204" pitchFamily="34" charset="0"/>
              <a:buChar char="•"/>
            </a:pPr>
            <a:r>
              <a:rPr lang="pt-BR" sz="1400" dirty="0"/>
              <a:t>Eletrônica</a:t>
            </a:r>
          </a:p>
        </p:txBody>
      </p:sp>
      <p:sp>
        <p:nvSpPr>
          <p:cNvPr id="26" name="TextBox 25">
            <a:extLst>
              <a:ext uri="{FF2B5EF4-FFF2-40B4-BE49-F238E27FC236}">
                <a16:creationId xmlns:a16="http://schemas.microsoft.com/office/drawing/2014/main" id="{CBD5DA71-4275-CF05-5981-EAC444868F3A}"/>
              </a:ext>
            </a:extLst>
          </p:cNvPr>
          <p:cNvSpPr txBox="1"/>
          <p:nvPr/>
        </p:nvSpPr>
        <p:spPr>
          <a:xfrm>
            <a:off x="7488000" y="4771812"/>
            <a:ext cx="2029327" cy="1169551"/>
          </a:xfrm>
          <a:prstGeom prst="rect">
            <a:avLst/>
          </a:prstGeom>
          <a:noFill/>
        </p:spPr>
        <p:txBody>
          <a:bodyPr wrap="square" rtlCol="0">
            <a:spAutoFit/>
          </a:bodyPr>
          <a:lstStyle/>
          <a:p>
            <a:pPr marL="285750" indent="-285750">
              <a:buFont typeface="Arial" panose="020B0604020202020204" pitchFamily="34" charset="0"/>
              <a:buChar char="•"/>
            </a:pPr>
            <a:r>
              <a:rPr lang="pt-BR" sz="1400" dirty="0"/>
              <a:t>Sistemas </a:t>
            </a:r>
            <a:r>
              <a:rPr lang="pt-BR" sz="1400" dirty="0" err="1"/>
              <a:t>ciber</a:t>
            </a:r>
            <a:r>
              <a:rPr lang="pt-BR" sz="1400" dirty="0"/>
              <a:t>-físicos</a:t>
            </a:r>
          </a:p>
          <a:p>
            <a:pPr marL="285750" indent="-285750">
              <a:buFont typeface="Arial" panose="020B0604020202020204" pitchFamily="34" charset="0"/>
              <a:buChar char="•"/>
            </a:pPr>
            <a:r>
              <a:rPr lang="pt-BR" sz="1400" dirty="0"/>
              <a:t>IoT</a:t>
            </a:r>
          </a:p>
          <a:p>
            <a:pPr marL="285750" indent="-285750">
              <a:buFont typeface="Arial" panose="020B0604020202020204" pitchFamily="34" charset="0"/>
              <a:buChar char="•"/>
            </a:pPr>
            <a:r>
              <a:rPr lang="pt-BR" sz="1400" dirty="0"/>
              <a:t>Redes</a:t>
            </a:r>
          </a:p>
          <a:p>
            <a:pPr marL="285750" indent="-285750">
              <a:buFont typeface="Arial" panose="020B0604020202020204" pitchFamily="34" charset="0"/>
              <a:buChar char="•"/>
            </a:pPr>
            <a:r>
              <a:rPr lang="pt-BR" sz="1400" dirty="0"/>
              <a:t>Aprendizado de máquina</a:t>
            </a:r>
          </a:p>
        </p:txBody>
      </p:sp>
      <p:sp>
        <p:nvSpPr>
          <p:cNvPr id="27" name="TextBox 26">
            <a:extLst>
              <a:ext uri="{FF2B5EF4-FFF2-40B4-BE49-F238E27FC236}">
                <a16:creationId xmlns:a16="http://schemas.microsoft.com/office/drawing/2014/main" id="{FAF9164A-6700-95CE-3F12-B13E51FAEE62}"/>
              </a:ext>
            </a:extLst>
          </p:cNvPr>
          <p:cNvSpPr txBox="1"/>
          <p:nvPr/>
        </p:nvSpPr>
        <p:spPr>
          <a:xfrm>
            <a:off x="9895420" y="4771811"/>
            <a:ext cx="2029327" cy="1169551"/>
          </a:xfrm>
          <a:prstGeom prst="rect">
            <a:avLst/>
          </a:prstGeom>
          <a:noFill/>
        </p:spPr>
        <p:txBody>
          <a:bodyPr wrap="square" rtlCol="0">
            <a:spAutoFit/>
          </a:bodyPr>
          <a:lstStyle/>
          <a:p>
            <a:pPr marL="285750" indent="-285750">
              <a:buFont typeface="Arial" panose="020B0604020202020204" pitchFamily="34" charset="0"/>
              <a:buChar char="•"/>
            </a:pPr>
            <a:r>
              <a:rPr lang="pt-BR" sz="1400" dirty="0"/>
              <a:t>Colaboração homem-robô</a:t>
            </a:r>
          </a:p>
          <a:p>
            <a:pPr marL="285750" indent="-285750">
              <a:buFont typeface="Arial" panose="020B0604020202020204" pitchFamily="34" charset="0"/>
              <a:buChar char="•"/>
            </a:pPr>
            <a:r>
              <a:rPr lang="pt-BR" sz="1400" dirty="0"/>
              <a:t>Sistemas cognitivos</a:t>
            </a:r>
          </a:p>
          <a:p>
            <a:pPr marL="285750" indent="-285750">
              <a:buFont typeface="Arial" panose="020B0604020202020204" pitchFamily="34" charset="0"/>
              <a:buChar char="•"/>
            </a:pPr>
            <a:r>
              <a:rPr lang="pt-BR" sz="1400" dirty="0"/>
              <a:t>Personalização extrema</a:t>
            </a:r>
          </a:p>
        </p:txBody>
      </p:sp>
      <p:sp>
        <p:nvSpPr>
          <p:cNvPr id="28" name="Rectangle 27">
            <a:extLst>
              <a:ext uri="{FF2B5EF4-FFF2-40B4-BE49-F238E27FC236}">
                <a16:creationId xmlns:a16="http://schemas.microsoft.com/office/drawing/2014/main" id="{10DCE8D7-ABD2-6257-A946-6A624A34605B}"/>
              </a:ext>
            </a:extLst>
          </p:cNvPr>
          <p:cNvSpPr/>
          <p:nvPr/>
        </p:nvSpPr>
        <p:spPr>
          <a:xfrm>
            <a:off x="7399420" y="2286000"/>
            <a:ext cx="4667147" cy="3861032"/>
          </a:xfrm>
          <a:prstGeom prst="rect">
            <a:avLst/>
          </a:prstGeom>
          <a:noFill/>
          <a:ln w="38100">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a:extLst>
              <a:ext uri="{FF2B5EF4-FFF2-40B4-BE49-F238E27FC236}">
                <a16:creationId xmlns:a16="http://schemas.microsoft.com/office/drawing/2014/main" id="{6EC0E91D-B513-A834-78AA-1F6FF99DD251}"/>
              </a:ext>
            </a:extLst>
          </p:cNvPr>
          <p:cNvSpPr txBox="1"/>
          <p:nvPr/>
        </p:nvSpPr>
        <p:spPr>
          <a:xfrm>
            <a:off x="225700" y="6043697"/>
            <a:ext cx="3730060" cy="307777"/>
          </a:xfrm>
          <a:prstGeom prst="rect">
            <a:avLst/>
          </a:prstGeom>
          <a:noFill/>
        </p:spPr>
        <p:txBody>
          <a:bodyPr wrap="none" rtlCol="0">
            <a:spAutoFit/>
          </a:bodyPr>
          <a:lstStyle/>
          <a:p>
            <a:r>
              <a:rPr lang="pt-BR" sz="1400" dirty="0"/>
              <a:t>*</a:t>
            </a:r>
            <a:r>
              <a:rPr lang="pt-BR" sz="1400" dirty="0">
                <a:hlinkClick r:id="rId7"/>
              </a:rPr>
              <a:t>https://</a:t>
            </a:r>
            <a:r>
              <a:rPr lang="pt-BR" sz="1400" dirty="0" err="1">
                <a:hlinkClick r:id="rId7"/>
              </a:rPr>
              <a:t>fiemglab.com.br</a:t>
            </a:r>
            <a:r>
              <a:rPr lang="pt-BR" sz="1400" dirty="0">
                <a:hlinkClick r:id="rId7"/>
              </a:rPr>
              <a:t>/o-que-e-industria-5-0/</a:t>
            </a:r>
            <a:endParaRPr lang="pt-BR" sz="1400" dirty="0"/>
          </a:p>
        </p:txBody>
      </p:sp>
    </p:spTree>
    <p:extLst>
      <p:ext uri="{BB962C8B-B14F-4D97-AF65-F5344CB8AC3E}">
        <p14:creationId xmlns:p14="http://schemas.microsoft.com/office/powerpoint/2010/main" val="4037886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18BBE34F-EFBB-4BC6-A26C-4FD3A00E4E35}"/>
              </a:ext>
            </a:extLst>
          </p:cNvPr>
          <p:cNvSpPr>
            <a:spLocks noGrp="1"/>
          </p:cNvSpPr>
          <p:nvPr>
            <p:ph type="subTitle" idx="13"/>
          </p:nvPr>
        </p:nvSpPr>
        <p:spPr/>
        <p:txBody>
          <a:bodyPr/>
          <a:lstStyle/>
          <a:p>
            <a:r>
              <a:rPr lang="pt-BR" dirty="0"/>
              <a:t>Exemplo</a:t>
            </a:r>
          </a:p>
        </p:txBody>
      </p:sp>
      <p:sp>
        <p:nvSpPr>
          <p:cNvPr id="4" name="Title 3"/>
          <p:cNvSpPr>
            <a:spLocks noGrp="1"/>
          </p:cNvSpPr>
          <p:nvPr>
            <p:ph type="title"/>
          </p:nvPr>
        </p:nvSpPr>
        <p:spPr/>
        <p:txBody>
          <a:bodyPr/>
          <a:lstStyle/>
          <a:p>
            <a:r>
              <a:rPr lang="pt-BR" dirty="0"/>
              <a:t>Métodos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40</a:t>
            </a:fld>
            <a:endParaRPr lang="pt-BR"/>
          </a:p>
        </p:txBody>
      </p:sp>
      <p:sp>
        <p:nvSpPr>
          <p:cNvPr id="8" name="Content Placeholder 7">
            <a:extLst>
              <a:ext uri="{FF2B5EF4-FFF2-40B4-BE49-F238E27FC236}">
                <a16:creationId xmlns:a16="http://schemas.microsoft.com/office/drawing/2014/main" id="{C8E149C5-7A63-49E1-ACE8-F8332804D21D}"/>
              </a:ext>
            </a:extLst>
          </p:cNvPr>
          <p:cNvSpPr>
            <a:spLocks noGrp="1"/>
          </p:cNvSpPr>
          <p:nvPr>
            <p:ph idx="1"/>
          </p:nvPr>
        </p:nvSpPr>
        <p:spPr/>
        <p:txBody>
          <a:bodyPr/>
          <a:lstStyle/>
          <a:p>
            <a:r>
              <a:rPr lang="pt-BR" dirty="0"/>
              <a:t>O que o código abaixo faz?</a:t>
            </a:r>
          </a:p>
        </p:txBody>
      </p:sp>
      <p:sp>
        <p:nvSpPr>
          <p:cNvPr id="3" name="Rectangle 2">
            <a:extLst>
              <a:ext uri="{FF2B5EF4-FFF2-40B4-BE49-F238E27FC236}">
                <a16:creationId xmlns:a16="http://schemas.microsoft.com/office/drawing/2014/main" id="{2529452F-E274-4532-84A0-BD8104518CDB}"/>
              </a:ext>
            </a:extLst>
          </p:cNvPr>
          <p:cNvSpPr/>
          <p:nvPr/>
        </p:nvSpPr>
        <p:spPr>
          <a:xfrm>
            <a:off x="1966810" y="2461799"/>
            <a:ext cx="8275312" cy="2754793"/>
          </a:xfrm>
          <a:prstGeom prst="rect">
            <a:avLst/>
          </a:prstGeom>
          <a:solidFill>
            <a:schemeClr val="bg1">
              <a:lumMod val="95000"/>
            </a:schemeClr>
          </a:solidFill>
        </p:spPr>
        <p:txBody>
          <a:bodyPr>
            <a:spAutoFit/>
          </a:bodyPr>
          <a:lstStyle/>
          <a:p>
            <a:pPr>
              <a:lnSpc>
                <a:spcPct val="107000"/>
              </a:lnSpc>
            </a:pP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&gt;&gt;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pegarValores</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&gt;&gt;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lista1</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&gt;&gt;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lista2</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for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x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lista1</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x</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000F0"/>
                </a:solidFill>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 </a:t>
            </a:r>
            <a:r>
              <a:rPr lang="en-US" dirty="0">
                <a:solidFill>
                  <a:srgbClr val="F000F0"/>
                </a:solidFill>
                <a:latin typeface="Courier New" panose="02070309020205020404" pitchFamily="49" charset="0"/>
                <a:ea typeface="Times New Roman" panose="02020603050405020304" pitchFamily="18" charset="0"/>
                <a:cs typeface="Times New Roman" panose="02020603050405020304" pitchFamily="18" charset="0"/>
              </a:rPr>
              <a:t>4</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lista2</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push_back</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x</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lista2</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619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18BBE34F-EFBB-4BC6-A26C-4FD3A00E4E35}"/>
              </a:ext>
            </a:extLst>
          </p:cNvPr>
          <p:cNvSpPr>
            <a:spLocks noGrp="1"/>
          </p:cNvSpPr>
          <p:nvPr>
            <p:ph type="subTitle" idx="13"/>
          </p:nvPr>
        </p:nvSpPr>
        <p:spPr/>
        <p:txBody>
          <a:bodyPr/>
          <a:lstStyle/>
          <a:p>
            <a:r>
              <a:rPr lang="pt-BR" dirty="0"/>
              <a:t>Exemplo</a:t>
            </a:r>
          </a:p>
        </p:txBody>
      </p:sp>
      <p:sp>
        <p:nvSpPr>
          <p:cNvPr id="4" name="Title 3"/>
          <p:cNvSpPr>
            <a:spLocks noGrp="1"/>
          </p:cNvSpPr>
          <p:nvPr>
            <p:ph type="title"/>
          </p:nvPr>
        </p:nvSpPr>
        <p:spPr/>
        <p:txBody>
          <a:bodyPr/>
          <a:lstStyle/>
          <a:p>
            <a:r>
              <a:rPr lang="pt-BR" dirty="0"/>
              <a:t>Métodos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41</a:t>
            </a:fld>
            <a:endParaRPr lang="pt-B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8E149C5-7A63-49E1-ACE8-F8332804D21D}"/>
                  </a:ext>
                </a:extLst>
              </p:cNvPr>
              <p:cNvSpPr>
                <a:spLocks noGrp="1"/>
              </p:cNvSpPr>
              <p:nvPr>
                <p:ph idx="1"/>
              </p:nvPr>
            </p:nvSpPr>
            <p:spPr/>
            <p:txBody>
              <a:bodyPr/>
              <a:lstStyle/>
              <a:p>
                <a:r>
                  <a:rPr lang="pt-BR" dirty="0"/>
                  <a:t>Por que é difícil dizer o que o código faz?</a:t>
                </a:r>
              </a:p>
              <a:p>
                <a:pPr lvl="1"/>
                <a:endParaRPr lang="pt-BR" sz="2800" dirty="0"/>
              </a:p>
              <a:p>
                <a:pPr lvl="1"/>
                <a:endParaRPr lang="pt-BR" sz="2800" dirty="0"/>
              </a:p>
              <a:p>
                <a:pPr lvl="1"/>
                <a:endParaRPr lang="pt-BR" sz="2800" dirty="0"/>
              </a:p>
              <a:p>
                <a:r>
                  <a:rPr lang="pt-BR" dirty="0"/>
                  <a:t>Perguntas sem respostas</a:t>
                </a:r>
              </a:p>
              <a:p>
                <a:pPr lvl="1"/>
                <a:r>
                  <a:rPr lang="pt-BR" dirty="0"/>
                  <a:t>Que tipos de coisas estão em </a:t>
                </a:r>
                <a:r>
                  <a:rPr lang="pt-BR" dirty="0">
                    <a:latin typeface="Courier New" panose="02070309020205020404" pitchFamily="49" charset="0"/>
                    <a:cs typeface="Courier New" panose="02070309020205020404" pitchFamily="49" charset="0"/>
                  </a:rPr>
                  <a:t>lista1</a:t>
                </a:r>
                <a:r>
                  <a:rPr lang="pt-BR" dirty="0"/>
                  <a:t>?</a:t>
                </a:r>
              </a:p>
              <a:p>
                <a:pPr lvl="1"/>
                <a:r>
                  <a:rPr lang="pt-BR" dirty="0"/>
                  <a:t>Qual a importância do item zero em </a:t>
                </a:r>
                <a:r>
                  <a:rPr lang="pt-BR" dirty="0">
                    <a:latin typeface="Courier New" panose="02070309020205020404" pitchFamily="49" charset="0"/>
                    <a:cs typeface="Courier New" panose="02070309020205020404" pitchFamily="49" charset="0"/>
                  </a:rPr>
                  <a:t>lista1</a:t>
                </a:r>
                <a:r>
                  <a:rPr lang="pt-BR" dirty="0"/>
                  <a:t>?</a:t>
                </a:r>
              </a:p>
              <a:p>
                <a:pPr lvl="1"/>
                <a:r>
                  <a:rPr lang="pt-BR" dirty="0"/>
                  <a:t>Qual a importância do valor </a:t>
                </a:r>
                <a14:m>
                  <m:oMath xmlns:m="http://schemas.openxmlformats.org/officeDocument/2006/math">
                    <m:r>
                      <a:rPr lang="pt-BR" i="1" dirty="0" smtClean="0">
                        <a:latin typeface="Cambria Math" panose="02040503050406030204" pitchFamily="18" charset="0"/>
                      </a:rPr>
                      <m:t>4</m:t>
                    </m:r>
                  </m:oMath>
                </a14:m>
                <a:r>
                  <a:rPr lang="pt-BR" dirty="0"/>
                  <a:t>?</a:t>
                </a:r>
              </a:p>
              <a:p>
                <a:pPr lvl="1"/>
                <a:r>
                  <a:rPr lang="pt-BR" dirty="0"/>
                  <a:t>Como a lista retornada pode/dever ser usada?</a:t>
                </a:r>
              </a:p>
            </p:txBody>
          </p:sp>
        </mc:Choice>
        <mc:Fallback xmlns="">
          <p:sp>
            <p:nvSpPr>
              <p:cNvPr id="8" name="Content Placeholder 7">
                <a:extLst>
                  <a:ext uri="{FF2B5EF4-FFF2-40B4-BE49-F238E27FC236}">
                    <a16:creationId xmlns:a16="http://schemas.microsoft.com/office/drawing/2014/main" id="{C8E149C5-7A63-49E1-ACE8-F8332804D21D}"/>
                  </a:ext>
                </a:extLst>
              </p:cNvPr>
              <p:cNvSpPr>
                <a:spLocks noGrp="1" noRot="1" noChangeAspect="1" noMove="1" noResize="1" noEditPoints="1" noAdjustHandles="1" noChangeArrowheads="1" noChangeShapeType="1" noTextEdit="1"/>
              </p:cNvSpPr>
              <p:nvPr>
                <p:ph idx="1"/>
              </p:nvPr>
            </p:nvSpPr>
            <p:spPr>
              <a:blipFill>
                <a:blip r:embed="rId3"/>
                <a:stretch>
                  <a:fillRect l="-1218" t="-3255" b="-169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CB752565-3262-4E74-8929-BC34916C548D}"/>
              </a:ext>
            </a:extLst>
          </p:cNvPr>
          <p:cNvSpPr/>
          <p:nvPr/>
        </p:nvSpPr>
        <p:spPr>
          <a:xfrm>
            <a:off x="3210850" y="2334215"/>
            <a:ext cx="5783000" cy="852663"/>
          </a:xfrm>
          <a:prstGeom prst="rect">
            <a:avLst/>
          </a:prstGeom>
          <a:solidFill>
            <a:srgbClr val="960B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err="1">
                <a:latin typeface="Gill Sans MT" panose="020B0502020104020203" pitchFamily="34" charset="0"/>
              </a:rPr>
              <a:t>Legibilidade</a:t>
            </a:r>
            <a:r>
              <a:rPr lang="en-US" sz="2800" b="1" dirty="0">
                <a:latin typeface="Gill Sans MT" panose="020B0502020104020203" pitchFamily="34" charset="0"/>
              </a:rPr>
              <a:t> != </a:t>
            </a:r>
            <a:r>
              <a:rPr lang="en-US" sz="2800" b="1" dirty="0" err="1">
                <a:latin typeface="Gill Sans MT" panose="020B0502020104020203" pitchFamily="34" charset="0"/>
              </a:rPr>
              <a:t>Complexidade</a:t>
            </a:r>
            <a:r>
              <a:rPr lang="en-US" sz="2800" b="1" dirty="0">
                <a:latin typeface="Gill Sans MT" panose="020B0502020104020203" pitchFamily="34" charset="0"/>
              </a:rPr>
              <a:t> </a:t>
            </a:r>
          </a:p>
        </p:txBody>
      </p:sp>
    </p:spTree>
    <p:extLst>
      <p:ext uri="{BB962C8B-B14F-4D97-AF65-F5344CB8AC3E}">
        <p14:creationId xmlns:p14="http://schemas.microsoft.com/office/powerpoint/2010/main" val="309204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18BBE34F-EFBB-4BC6-A26C-4FD3A00E4E35}"/>
              </a:ext>
            </a:extLst>
          </p:cNvPr>
          <p:cNvSpPr>
            <a:spLocks noGrp="1"/>
          </p:cNvSpPr>
          <p:nvPr>
            <p:ph type="subTitle" idx="13"/>
          </p:nvPr>
        </p:nvSpPr>
        <p:spPr/>
        <p:txBody>
          <a:bodyPr/>
          <a:lstStyle/>
          <a:p>
            <a:r>
              <a:rPr lang="pt-BR" dirty="0"/>
              <a:t>Exemplo</a:t>
            </a:r>
          </a:p>
        </p:txBody>
      </p:sp>
      <p:sp>
        <p:nvSpPr>
          <p:cNvPr id="4" name="Title 3"/>
          <p:cNvSpPr>
            <a:spLocks noGrp="1"/>
          </p:cNvSpPr>
          <p:nvPr>
            <p:ph type="title"/>
          </p:nvPr>
        </p:nvSpPr>
        <p:spPr/>
        <p:txBody>
          <a:bodyPr/>
          <a:lstStyle/>
          <a:p>
            <a:r>
              <a:rPr lang="pt-BR" dirty="0"/>
              <a:t>Métodos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42</a:t>
            </a:fld>
            <a:endParaRPr lang="pt-B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C8E149C5-7A63-49E1-ACE8-F8332804D21D}"/>
                  </a:ext>
                </a:extLst>
              </p:cNvPr>
              <p:cNvSpPr>
                <a:spLocks noGrp="1"/>
              </p:cNvSpPr>
              <p:nvPr>
                <p:ph idx="1"/>
              </p:nvPr>
            </p:nvSpPr>
            <p:spPr/>
            <p:txBody>
              <a:bodyPr/>
              <a:lstStyle/>
              <a:p>
                <a:r>
                  <a:rPr lang="pt-BR" dirty="0"/>
                  <a:t>Contexto</a:t>
                </a:r>
              </a:p>
              <a:p>
                <a:pPr lvl="1"/>
                <a:r>
                  <a:rPr lang="pt-BR" dirty="0"/>
                  <a:t>Use nomes que revelam seu propósito (domínio)</a:t>
                </a:r>
              </a:p>
              <a:p>
                <a:r>
                  <a:rPr lang="pt-BR" dirty="0"/>
                  <a:t>Campo Minado</a:t>
                </a:r>
              </a:p>
              <a:p>
                <a:pPr lvl="1"/>
                <a:r>
                  <a:rPr lang="pt-BR" dirty="0"/>
                  <a:t>Tabuleiro </a:t>
                </a:r>
                <a:r>
                  <a:rPr lang="pt-BR" dirty="0">
                    <a:sym typeface="Wingdings" panose="05000000000000000000" pitchFamily="2" charset="2"/>
                  </a:rPr>
                  <a:t> Lista de células (</a:t>
                </a:r>
                <a:r>
                  <a:rPr lang="pt-BR" dirty="0">
                    <a:latin typeface="Courier New" panose="02070309020205020404" pitchFamily="49" charset="0"/>
                    <a:cs typeface="Courier New" panose="02070309020205020404" pitchFamily="49" charset="0"/>
                  </a:rPr>
                  <a:t>lista1</a:t>
                </a:r>
                <a:r>
                  <a:rPr lang="pt-BR" dirty="0">
                    <a:sym typeface="Wingdings" panose="05000000000000000000" pitchFamily="2" charset="2"/>
                  </a:rPr>
                  <a:t>)</a:t>
                </a:r>
              </a:p>
              <a:p>
                <a:pPr lvl="1"/>
                <a:r>
                  <a:rPr lang="pt-BR" dirty="0">
                    <a:sym typeface="Wingdings" panose="05000000000000000000" pitchFamily="2" charset="2"/>
                  </a:rPr>
                  <a:t>Cada posição (célula) armazena um vetor</a:t>
                </a:r>
              </a:p>
              <a:p>
                <a:pPr lvl="2"/>
                <a:r>
                  <a:rPr lang="pt-BR" dirty="0">
                    <a:sym typeface="Wingdings" panose="05000000000000000000" pitchFamily="2" charset="2"/>
                  </a:rPr>
                  <a:t>Status, Bandeira, Bomba, Valor, Vazio, ...</a:t>
                </a:r>
              </a:p>
              <a:p>
                <a:pPr lvl="1"/>
                <a:r>
                  <a:rPr lang="pt-BR" dirty="0">
                    <a:sym typeface="Wingdings" panose="05000000000000000000" pitchFamily="2" charset="2"/>
                  </a:rPr>
                  <a:t>Posição </a:t>
                </a:r>
                <a14:m>
                  <m:oMath xmlns:m="http://schemas.openxmlformats.org/officeDocument/2006/math">
                    <m:r>
                      <a:rPr lang="pt-BR" i="1" dirty="0" smtClean="0">
                        <a:latin typeface="Cambria Math" panose="02040503050406030204" pitchFamily="18" charset="0"/>
                        <a:sym typeface="Wingdings" panose="05000000000000000000" pitchFamily="2" charset="2"/>
                      </a:rPr>
                      <m:t>0</m:t>
                    </m:r>
                  </m:oMath>
                </a14:m>
                <a:endParaRPr lang="pt-BR" dirty="0">
                  <a:sym typeface="Wingdings" panose="05000000000000000000" pitchFamily="2" charset="2"/>
                </a:endParaRPr>
              </a:p>
              <a:p>
                <a:pPr lvl="2"/>
                <a:r>
                  <a:rPr lang="pt-BR" dirty="0">
                    <a:sym typeface="Wingdings" panose="05000000000000000000" pitchFamily="2" charset="2"/>
                  </a:rPr>
                  <a:t>Valor </a:t>
                </a:r>
                <a14:m>
                  <m:oMath xmlns:m="http://schemas.openxmlformats.org/officeDocument/2006/math">
                    <m:r>
                      <a:rPr lang="pt-BR" i="1" dirty="0" smtClean="0">
                        <a:latin typeface="Cambria Math" panose="02040503050406030204" pitchFamily="18" charset="0"/>
                        <a:sym typeface="Wingdings" panose="05000000000000000000" pitchFamily="2" charset="2"/>
                      </a:rPr>
                      <m:t>4</m:t>
                    </m:r>
                  </m:oMath>
                </a14:m>
                <a:r>
                  <a:rPr lang="pt-BR" dirty="0">
                    <a:sym typeface="Wingdings" panose="05000000000000000000" pitchFamily="2" charset="2"/>
                  </a:rPr>
                  <a:t>: célula marcada com bandeira</a:t>
                </a:r>
              </a:p>
              <a:p>
                <a:r>
                  <a:rPr lang="pt-BR" dirty="0">
                    <a:sym typeface="Wingdings" panose="05000000000000000000" pitchFamily="2" charset="2"/>
                  </a:rPr>
                  <a:t>Como melhorar o código anterior?</a:t>
                </a:r>
              </a:p>
              <a:p>
                <a:pPr lvl="1"/>
                <a:endParaRPr lang="pt-BR" dirty="0">
                  <a:sym typeface="Wingdings" panose="05000000000000000000" pitchFamily="2" charset="2"/>
                </a:endParaRPr>
              </a:p>
              <a:p>
                <a:pPr lvl="2"/>
                <a:endParaRPr lang="pt-BR" dirty="0"/>
              </a:p>
            </p:txBody>
          </p:sp>
        </mc:Choice>
        <mc:Fallback xmlns="">
          <p:sp>
            <p:nvSpPr>
              <p:cNvPr id="8" name="Content Placeholder 7">
                <a:extLst>
                  <a:ext uri="{FF2B5EF4-FFF2-40B4-BE49-F238E27FC236}">
                    <a16:creationId xmlns:a16="http://schemas.microsoft.com/office/drawing/2014/main" id="{C8E149C5-7A63-49E1-ACE8-F8332804D21D}"/>
                  </a:ext>
                </a:extLst>
              </p:cNvPr>
              <p:cNvSpPr>
                <a:spLocks noGrp="1" noRot="1" noChangeAspect="1" noMove="1" noResize="1" noEditPoints="1" noAdjustHandles="1" noChangeArrowheads="1" noChangeShapeType="1" noTextEdit="1"/>
              </p:cNvSpPr>
              <p:nvPr>
                <p:ph idx="1"/>
              </p:nvPr>
            </p:nvSpPr>
            <p:spPr>
              <a:blipFill>
                <a:blip r:embed="rId3"/>
                <a:stretch>
                  <a:fillRect l="-1218" t="-3255" b="-5990"/>
                </a:stretch>
              </a:blipFill>
            </p:spPr>
            <p:txBody>
              <a:bodyPr/>
              <a:lstStyle/>
              <a:p>
                <a:r>
                  <a:rPr lang="en-US">
                    <a:noFill/>
                  </a:rPr>
                  <a:t> </a:t>
                </a:r>
              </a:p>
            </p:txBody>
          </p:sp>
        </mc:Fallback>
      </mc:AlternateContent>
    </p:spTree>
    <p:extLst>
      <p:ext uri="{BB962C8B-B14F-4D97-AF65-F5344CB8AC3E}">
        <p14:creationId xmlns:p14="http://schemas.microsoft.com/office/powerpoint/2010/main" val="677521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AF03E8-3C1A-F4DF-F8D7-76F11B4B1241}"/>
            </a:ext>
          </a:extLst>
        </p:cNvPr>
        <p:cNvGrpSpPr/>
        <p:nvPr/>
      </p:nvGrpSpPr>
      <p:grpSpPr>
        <a:xfrm>
          <a:off x="0" y="0"/>
          <a:ext cx="0" cy="0"/>
          <a:chOff x="0" y="0"/>
          <a:chExt cx="0" cy="0"/>
        </a:xfrm>
      </p:grpSpPr>
      <p:sp>
        <p:nvSpPr>
          <p:cNvPr id="9" name="Subtitle 8">
            <a:extLst>
              <a:ext uri="{FF2B5EF4-FFF2-40B4-BE49-F238E27FC236}">
                <a16:creationId xmlns:a16="http://schemas.microsoft.com/office/drawing/2014/main" id="{5FBC3A14-DB6B-DAA3-1C3B-8835EF750B9C}"/>
              </a:ext>
            </a:extLst>
          </p:cNvPr>
          <p:cNvSpPr>
            <a:spLocks noGrp="1"/>
          </p:cNvSpPr>
          <p:nvPr>
            <p:ph type="subTitle" idx="13"/>
          </p:nvPr>
        </p:nvSpPr>
        <p:spPr/>
        <p:txBody>
          <a:bodyPr/>
          <a:lstStyle/>
          <a:p>
            <a:r>
              <a:rPr lang="pt-BR" dirty="0"/>
              <a:t>Exemplo</a:t>
            </a:r>
          </a:p>
        </p:txBody>
      </p:sp>
      <p:sp>
        <p:nvSpPr>
          <p:cNvPr id="4" name="Title 3">
            <a:extLst>
              <a:ext uri="{FF2B5EF4-FFF2-40B4-BE49-F238E27FC236}">
                <a16:creationId xmlns:a16="http://schemas.microsoft.com/office/drawing/2014/main" id="{C14A040F-6491-4BE5-8C8B-2191BD6735EA}"/>
              </a:ext>
            </a:extLst>
          </p:cNvPr>
          <p:cNvSpPr>
            <a:spLocks noGrp="1"/>
          </p:cNvSpPr>
          <p:nvPr>
            <p:ph type="title"/>
          </p:nvPr>
        </p:nvSpPr>
        <p:spPr/>
        <p:txBody>
          <a:bodyPr/>
          <a:lstStyle/>
          <a:p>
            <a:r>
              <a:rPr lang="pt-BR" dirty="0"/>
              <a:t>Métodos</a:t>
            </a:r>
          </a:p>
        </p:txBody>
      </p:sp>
      <p:sp>
        <p:nvSpPr>
          <p:cNvPr id="6" name="Footer Placeholder 5">
            <a:extLst>
              <a:ext uri="{FF2B5EF4-FFF2-40B4-BE49-F238E27FC236}">
                <a16:creationId xmlns:a16="http://schemas.microsoft.com/office/drawing/2014/main" id="{E8F39666-49AA-F547-7A57-55785D1FFF51}"/>
              </a:ext>
            </a:extLst>
          </p:cNvPr>
          <p:cNvSpPr>
            <a:spLocks noGrp="1"/>
          </p:cNvSpPr>
          <p:nvPr>
            <p:ph type="ftr" sz="quarter" idx="11"/>
          </p:nvPr>
        </p:nvSpPr>
        <p:spPr/>
        <p:txBody>
          <a:bodyPr/>
          <a:lstStyle/>
          <a:p>
            <a:r>
              <a:rPr lang="pt-BR"/>
              <a:t>PDS 2 - Boas práticas de desenvolvimento</a:t>
            </a:r>
          </a:p>
        </p:txBody>
      </p:sp>
      <p:sp>
        <p:nvSpPr>
          <p:cNvPr id="2" name="Slide Number Placeholder 1">
            <a:extLst>
              <a:ext uri="{FF2B5EF4-FFF2-40B4-BE49-F238E27FC236}">
                <a16:creationId xmlns:a16="http://schemas.microsoft.com/office/drawing/2014/main" id="{A93D46B3-ECB7-FDB0-AAAF-CD0B148D8E19}"/>
              </a:ext>
            </a:extLst>
          </p:cNvPr>
          <p:cNvSpPr>
            <a:spLocks noGrp="1"/>
          </p:cNvSpPr>
          <p:nvPr>
            <p:ph type="sldNum" sz="quarter" idx="12"/>
          </p:nvPr>
        </p:nvSpPr>
        <p:spPr/>
        <p:txBody>
          <a:bodyPr/>
          <a:lstStyle/>
          <a:p>
            <a:fld id="{24E2B50C-3A70-468C-89E3-85B76D24365E}" type="slidenum">
              <a:rPr lang="pt-BR" smtClean="0"/>
              <a:pPr/>
              <a:t>43</a:t>
            </a:fld>
            <a:endParaRPr lang="pt-BR"/>
          </a:p>
        </p:txBody>
      </p:sp>
      <p:sp>
        <p:nvSpPr>
          <p:cNvPr id="8" name="Content Placeholder 7">
            <a:extLst>
              <a:ext uri="{FF2B5EF4-FFF2-40B4-BE49-F238E27FC236}">
                <a16:creationId xmlns:a16="http://schemas.microsoft.com/office/drawing/2014/main" id="{92F1627B-A0E0-199C-4EAA-C6D8328A9018}"/>
              </a:ext>
            </a:extLst>
          </p:cNvPr>
          <p:cNvSpPr>
            <a:spLocks noGrp="1"/>
          </p:cNvSpPr>
          <p:nvPr>
            <p:ph idx="1"/>
          </p:nvPr>
        </p:nvSpPr>
        <p:spPr/>
        <p:txBody>
          <a:bodyPr/>
          <a:lstStyle/>
          <a:p>
            <a:r>
              <a:rPr lang="pt-BR" dirty="0"/>
              <a:t>Versão “difícil de entender”:</a:t>
            </a:r>
          </a:p>
        </p:txBody>
      </p:sp>
      <p:sp>
        <p:nvSpPr>
          <p:cNvPr id="3" name="Rectangle 2">
            <a:extLst>
              <a:ext uri="{FF2B5EF4-FFF2-40B4-BE49-F238E27FC236}">
                <a16:creationId xmlns:a16="http://schemas.microsoft.com/office/drawing/2014/main" id="{918315CB-428E-F273-6D24-F05987B32A67}"/>
              </a:ext>
            </a:extLst>
          </p:cNvPr>
          <p:cNvSpPr/>
          <p:nvPr/>
        </p:nvSpPr>
        <p:spPr>
          <a:xfrm>
            <a:off x="1966810" y="2461799"/>
            <a:ext cx="8275312" cy="2754793"/>
          </a:xfrm>
          <a:prstGeom prst="rect">
            <a:avLst/>
          </a:prstGeom>
          <a:solidFill>
            <a:schemeClr val="bg1">
              <a:lumMod val="95000"/>
            </a:schemeClr>
          </a:solidFill>
        </p:spPr>
        <p:txBody>
          <a:bodyPr>
            <a:spAutoFit/>
          </a:bodyPr>
          <a:lstStyle/>
          <a:p>
            <a:pPr>
              <a:lnSpc>
                <a:spcPct val="107000"/>
              </a:lnSpc>
            </a:pP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&gt;&gt;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pegarValores</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&gt;&gt;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lista1</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&gt;&gt;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lista2</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for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x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lista1</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x</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F000F0"/>
                </a:solidFill>
                <a:latin typeface="Courier New" panose="02070309020205020404" pitchFamily="49" charset="0"/>
                <a:ea typeface="Times New Roman" panose="02020603050405020304" pitchFamily="18" charset="0"/>
                <a:cs typeface="Times New Roman" panose="02020603050405020304" pitchFamily="18" charset="0"/>
              </a:rPr>
              <a:t>0</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 </a:t>
            </a:r>
            <a:r>
              <a:rPr lang="en-US" dirty="0">
                <a:solidFill>
                  <a:srgbClr val="F000F0"/>
                </a:solidFill>
                <a:latin typeface="Courier New" panose="02070309020205020404" pitchFamily="49" charset="0"/>
                <a:ea typeface="Times New Roman" panose="02020603050405020304" pitchFamily="18" charset="0"/>
                <a:cs typeface="Times New Roman" panose="02020603050405020304" pitchFamily="18" charset="0"/>
              </a:rPr>
              <a:t>4</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lista2</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push_back</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x</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lista2</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866C58A8-50E4-917C-9D10-E13C99B3F6B1}"/>
              </a:ext>
            </a:extLst>
          </p:cNvPr>
          <p:cNvCxnSpPr>
            <a:cxnSpLocks/>
          </p:cNvCxnSpPr>
          <p:nvPr/>
        </p:nvCxnSpPr>
        <p:spPr>
          <a:xfrm>
            <a:off x="4520696" y="2805937"/>
            <a:ext cx="16618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E8203C-1F8F-FD4E-9524-E0E2BCF411C7}"/>
              </a:ext>
            </a:extLst>
          </p:cNvPr>
          <p:cNvCxnSpPr>
            <a:cxnSpLocks/>
          </p:cNvCxnSpPr>
          <p:nvPr/>
        </p:nvCxnSpPr>
        <p:spPr>
          <a:xfrm>
            <a:off x="8780318" y="2805937"/>
            <a:ext cx="7699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794FA6-9AE3-2F6F-DBBA-CC0D74B05F2D}"/>
              </a:ext>
            </a:extLst>
          </p:cNvPr>
          <p:cNvCxnSpPr>
            <a:cxnSpLocks/>
          </p:cNvCxnSpPr>
          <p:nvPr/>
        </p:nvCxnSpPr>
        <p:spPr>
          <a:xfrm>
            <a:off x="4790208" y="3387436"/>
            <a:ext cx="8427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51D0EE9-6766-5ABE-E0A3-41B9F08D8C17}"/>
              </a:ext>
            </a:extLst>
          </p:cNvPr>
          <p:cNvCxnSpPr>
            <a:cxnSpLocks/>
          </p:cNvCxnSpPr>
          <p:nvPr/>
        </p:nvCxnSpPr>
        <p:spPr>
          <a:xfrm>
            <a:off x="5216887" y="3678774"/>
            <a:ext cx="7994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E435B3-7C7C-D16E-0874-EE08417F3AC1}"/>
              </a:ext>
            </a:extLst>
          </p:cNvPr>
          <p:cNvCxnSpPr>
            <a:cxnSpLocks/>
          </p:cNvCxnSpPr>
          <p:nvPr/>
        </p:nvCxnSpPr>
        <p:spPr>
          <a:xfrm>
            <a:off x="3086750" y="3969719"/>
            <a:ext cx="1330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62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18BBE34F-EFBB-4BC6-A26C-4FD3A00E4E35}"/>
              </a:ext>
            </a:extLst>
          </p:cNvPr>
          <p:cNvSpPr>
            <a:spLocks noGrp="1"/>
          </p:cNvSpPr>
          <p:nvPr>
            <p:ph type="subTitle" idx="13"/>
          </p:nvPr>
        </p:nvSpPr>
        <p:spPr/>
        <p:txBody>
          <a:bodyPr/>
          <a:lstStyle/>
          <a:p>
            <a:r>
              <a:rPr lang="pt-BR" dirty="0"/>
              <a:t>Exemplo</a:t>
            </a:r>
          </a:p>
        </p:txBody>
      </p:sp>
      <p:sp>
        <p:nvSpPr>
          <p:cNvPr id="4" name="Title 3"/>
          <p:cNvSpPr>
            <a:spLocks noGrp="1"/>
          </p:cNvSpPr>
          <p:nvPr>
            <p:ph type="title"/>
          </p:nvPr>
        </p:nvSpPr>
        <p:spPr/>
        <p:txBody>
          <a:bodyPr/>
          <a:lstStyle/>
          <a:p>
            <a:r>
              <a:rPr lang="pt-BR" dirty="0"/>
              <a:t>Métodos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44</a:t>
            </a:fld>
            <a:endParaRPr lang="pt-BR"/>
          </a:p>
        </p:txBody>
      </p:sp>
      <p:sp>
        <p:nvSpPr>
          <p:cNvPr id="8" name="Content Placeholder 7">
            <a:extLst>
              <a:ext uri="{FF2B5EF4-FFF2-40B4-BE49-F238E27FC236}">
                <a16:creationId xmlns:a16="http://schemas.microsoft.com/office/drawing/2014/main" id="{C8E149C5-7A63-49E1-ACE8-F8332804D21D}"/>
              </a:ext>
            </a:extLst>
          </p:cNvPr>
          <p:cNvSpPr>
            <a:spLocks noGrp="1"/>
          </p:cNvSpPr>
          <p:nvPr>
            <p:ph idx="1"/>
          </p:nvPr>
        </p:nvSpPr>
        <p:spPr/>
        <p:txBody>
          <a:bodyPr/>
          <a:lstStyle/>
          <a:p>
            <a:endParaRPr lang="pt-BR" dirty="0"/>
          </a:p>
          <a:p>
            <a:endParaRPr lang="pt-BR" dirty="0"/>
          </a:p>
          <a:p>
            <a:endParaRPr lang="pt-BR" dirty="0"/>
          </a:p>
          <a:p>
            <a:endParaRPr lang="pt-BR" dirty="0"/>
          </a:p>
          <a:p>
            <a:endParaRPr lang="pt-BR" dirty="0"/>
          </a:p>
          <a:p>
            <a:endParaRPr lang="pt-BR" sz="2400" dirty="0"/>
          </a:p>
          <a:p>
            <a:r>
              <a:rPr lang="pt-BR" dirty="0"/>
              <a:t>Ainda é possível melhorar?</a:t>
            </a:r>
          </a:p>
          <a:p>
            <a:pPr lvl="1"/>
            <a:r>
              <a:rPr lang="pt-BR" dirty="0"/>
              <a:t>Célula </a:t>
            </a:r>
            <a:r>
              <a:rPr lang="pt-BR" dirty="0">
                <a:sym typeface="Wingdings" panose="05000000000000000000" pitchFamily="2" charset="2"/>
              </a:rPr>
              <a:t> TAD</a:t>
            </a:r>
            <a:endParaRPr lang="pt-BR" dirty="0"/>
          </a:p>
        </p:txBody>
      </p:sp>
      <p:sp>
        <p:nvSpPr>
          <p:cNvPr id="10" name="Rectangle 9">
            <a:extLst>
              <a:ext uri="{FF2B5EF4-FFF2-40B4-BE49-F238E27FC236}">
                <a16:creationId xmlns:a16="http://schemas.microsoft.com/office/drawing/2014/main" id="{4E205081-EC9B-4581-8540-2E2BE62D5EF0}"/>
              </a:ext>
            </a:extLst>
          </p:cNvPr>
          <p:cNvSpPr/>
          <p:nvPr/>
        </p:nvSpPr>
        <p:spPr>
          <a:xfrm>
            <a:off x="1771482" y="1781377"/>
            <a:ext cx="8665967" cy="2993826"/>
          </a:xfrm>
          <a:prstGeom prst="rect">
            <a:avLst/>
          </a:prstGeom>
          <a:solidFill>
            <a:schemeClr val="bg1">
              <a:lumMod val="95000"/>
            </a:schemeClr>
          </a:solidFill>
        </p:spPr>
        <p:txBody>
          <a:bodyPr wrap="square">
            <a:spAutoFit/>
          </a:bodyPr>
          <a:lstStyle/>
          <a:p>
            <a:r>
              <a:rPr lang="en-US" sz="16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const int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kPosicaoStatus</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F000F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const int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kValorBandeira</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F000F0"/>
                </a:solidFill>
                <a:latin typeface="Courier New" panose="02070309020205020404" pitchFamily="49" charset="0"/>
                <a:ea typeface="Times New Roman" panose="02020603050405020304" pitchFamily="18" charset="0"/>
                <a:cs typeface="Times New Roman" panose="02020603050405020304" pitchFamily="18" charset="0"/>
              </a:rPr>
              <a:t>4</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&gt;&gt;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pegarCelulasMarcadas</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&gt;&gt;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tabuleiro</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&gt;&gt;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celulasMarcadas</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for </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vector</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6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int</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sz="16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tabuleiro</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kPosicaoStatus</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kValorBandeira</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celulasMarcadas</a:t>
            </a:r>
            <a:r>
              <a:rPr lang="en-US" sz="16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push_back</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a:p>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a:t>
            </a:r>
            <a:r>
              <a:rPr lang="en-US" sz="16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celulasMarcadas</a:t>
            </a:r>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p>
          <a:p>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sz="1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15CA544-0A4F-46D6-8789-8157299EC68D}"/>
              </a:ext>
            </a:extLst>
          </p:cNvPr>
          <p:cNvSpPr txBox="1"/>
          <p:nvPr/>
        </p:nvSpPr>
        <p:spPr>
          <a:xfrm>
            <a:off x="434390" y="3442937"/>
            <a:ext cx="1326499" cy="646331"/>
          </a:xfrm>
          <a:prstGeom prst="rect">
            <a:avLst/>
          </a:prstGeom>
          <a:noFill/>
        </p:spPr>
        <p:txBody>
          <a:bodyPr wrap="square" rtlCol="0">
            <a:spAutoFit/>
          </a:bodyPr>
          <a:lstStyle/>
          <a:p>
            <a:pPr algn="ctr"/>
            <a:r>
              <a:rPr lang="en-US" b="1" dirty="0">
                <a:solidFill>
                  <a:srgbClr val="FF0000"/>
                </a:solidFill>
              </a:rPr>
              <a:t>O que </a:t>
            </a:r>
            <a:r>
              <a:rPr lang="en-US" b="1" dirty="0" err="1">
                <a:solidFill>
                  <a:srgbClr val="FF0000"/>
                </a:solidFill>
              </a:rPr>
              <a:t>isso</a:t>
            </a:r>
            <a:r>
              <a:rPr lang="en-US" b="1" dirty="0">
                <a:solidFill>
                  <a:srgbClr val="FF0000"/>
                </a:solidFill>
              </a:rPr>
              <a:t> </a:t>
            </a:r>
            <a:r>
              <a:rPr lang="en-US" b="1" dirty="0" err="1">
                <a:solidFill>
                  <a:srgbClr val="FF0000"/>
                </a:solidFill>
              </a:rPr>
              <a:t>representa</a:t>
            </a:r>
            <a:r>
              <a:rPr lang="en-US" b="1" dirty="0">
                <a:solidFill>
                  <a:srgbClr val="FF0000"/>
                </a:solidFill>
              </a:rPr>
              <a:t>?</a:t>
            </a:r>
          </a:p>
        </p:txBody>
      </p:sp>
      <p:cxnSp>
        <p:nvCxnSpPr>
          <p:cNvPr id="11" name="Straight Connector 10">
            <a:extLst>
              <a:ext uri="{FF2B5EF4-FFF2-40B4-BE49-F238E27FC236}">
                <a16:creationId xmlns:a16="http://schemas.microsoft.com/office/drawing/2014/main" id="{C5BCEE25-BDF9-4083-8884-71E58BF36B2B}"/>
              </a:ext>
            </a:extLst>
          </p:cNvPr>
          <p:cNvCxnSpPr>
            <a:cxnSpLocks/>
          </p:cNvCxnSpPr>
          <p:nvPr/>
        </p:nvCxnSpPr>
        <p:spPr>
          <a:xfrm>
            <a:off x="2452905" y="2805937"/>
            <a:ext cx="13304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FDB781-5EDB-422E-AA2B-57BD54A722B5}"/>
              </a:ext>
            </a:extLst>
          </p:cNvPr>
          <p:cNvCxnSpPr>
            <a:cxnSpLocks/>
            <a:stCxn id="5" idx="0"/>
          </p:cNvCxnSpPr>
          <p:nvPr/>
        </p:nvCxnSpPr>
        <p:spPr>
          <a:xfrm flipV="1">
            <a:off x="1097640" y="2805937"/>
            <a:ext cx="2158156" cy="637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25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18BBE34F-EFBB-4BC6-A26C-4FD3A00E4E35}"/>
              </a:ext>
            </a:extLst>
          </p:cNvPr>
          <p:cNvSpPr>
            <a:spLocks noGrp="1"/>
          </p:cNvSpPr>
          <p:nvPr>
            <p:ph type="subTitle" idx="13"/>
          </p:nvPr>
        </p:nvSpPr>
        <p:spPr/>
        <p:txBody>
          <a:bodyPr/>
          <a:lstStyle/>
          <a:p>
            <a:r>
              <a:rPr lang="pt-BR" dirty="0"/>
              <a:t>Exemplo</a:t>
            </a:r>
          </a:p>
        </p:txBody>
      </p:sp>
      <p:sp>
        <p:nvSpPr>
          <p:cNvPr id="4" name="Title 3"/>
          <p:cNvSpPr>
            <a:spLocks noGrp="1"/>
          </p:cNvSpPr>
          <p:nvPr>
            <p:ph type="title"/>
          </p:nvPr>
        </p:nvSpPr>
        <p:spPr/>
        <p:txBody>
          <a:bodyPr/>
          <a:lstStyle/>
          <a:p>
            <a:r>
              <a:rPr lang="pt-BR" dirty="0"/>
              <a:t>Métodos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45</a:t>
            </a:fld>
            <a:endParaRPr lang="pt-BR"/>
          </a:p>
        </p:txBody>
      </p:sp>
      <p:sp>
        <p:nvSpPr>
          <p:cNvPr id="3" name="Rectangle 2">
            <a:extLst>
              <a:ext uri="{FF2B5EF4-FFF2-40B4-BE49-F238E27FC236}">
                <a16:creationId xmlns:a16="http://schemas.microsoft.com/office/drawing/2014/main" id="{41605BEA-0A5F-47A5-AE26-A174061EBCB3}"/>
              </a:ext>
            </a:extLst>
          </p:cNvPr>
          <p:cNvSpPr/>
          <p:nvPr/>
        </p:nvSpPr>
        <p:spPr>
          <a:xfrm>
            <a:off x="1940958" y="2427109"/>
            <a:ext cx="8310083" cy="2773778"/>
          </a:xfrm>
          <a:prstGeom prst="rect">
            <a:avLst/>
          </a:prstGeom>
          <a:solidFill>
            <a:schemeClr val="bg1">
              <a:lumMod val="95000"/>
            </a:schemeClr>
          </a:solidFill>
        </p:spPr>
        <p:txBody>
          <a:bodyPr>
            <a:spAutoFit/>
          </a:bodyPr>
          <a:lstStyle/>
          <a:p>
            <a:pPr>
              <a:lnSpc>
                <a:spcPct val="107000"/>
              </a:lnSpc>
            </a:pP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pegarCelulasMarcadas</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tabuleiro</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celulasMarcadas</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for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tabuleiro</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estaMarcada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celulasMarcadas</a:t>
            </a:r>
            <a:r>
              <a:rPr lang="en-US"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err="1">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push_back</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celulasMarcadas</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3724ED1-0456-414F-AAA5-9212A7A2A510}"/>
              </a:ext>
            </a:extLst>
          </p:cNvPr>
          <p:cNvSpPr/>
          <p:nvPr/>
        </p:nvSpPr>
        <p:spPr>
          <a:xfrm>
            <a:off x="6672314" y="2452632"/>
            <a:ext cx="3023685" cy="3477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6">
            <a:extLst>
              <a:ext uri="{FF2B5EF4-FFF2-40B4-BE49-F238E27FC236}">
                <a16:creationId xmlns:a16="http://schemas.microsoft.com/office/drawing/2014/main" id="{FC692EAF-D97D-445F-A914-2EC8404EC66F}"/>
              </a:ext>
            </a:extLst>
          </p:cNvPr>
          <p:cNvSpPr txBox="1"/>
          <p:nvPr/>
        </p:nvSpPr>
        <p:spPr>
          <a:xfrm>
            <a:off x="6994535" y="1735446"/>
            <a:ext cx="2379241" cy="400110"/>
          </a:xfrm>
          <a:prstGeom prst="rect">
            <a:avLst/>
          </a:prstGeom>
          <a:noFill/>
        </p:spPr>
        <p:txBody>
          <a:bodyPr wrap="none" rtlCol="0">
            <a:spAutoFit/>
          </a:bodyPr>
          <a:lstStyle/>
          <a:p>
            <a:r>
              <a:rPr lang="pt-BR" sz="2000" b="1" dirty="0">
                <a:solidFill>
                  <a:srgbClr val="FF0000"/>
                </a:solidFill>
              </a:rPr>
              <a:t>Valor ou Referência?</a:t>
            </a:r>
          </a:p>
        </p:txBody>
      </p:sp>
      <p:cxnSp>
        <p:nvCxnSpPr>
          <p:cNvPr id="10" name="Straight Connector 9">
            <a:extLst>
              <a:ext uri="{FF2B5EF4-FFF2-40B4-BE49-F238E27FC236}">
                <a16:creationId xmlns:a16="http://schemas.microsoft.com/office/drawing/2014/main" id="{4AA1E959-0F08-4114-B81B-33259B490015}"/>
              </a:ext>
            </a:extLst>
          </p:cNvPr>
          <p:cNvCxnSpPr>
            <a:cxnSpLocks/>
            <a:stCxn id="7" idx="2"/>
            <a:endCxn id="5" idx="0"/>
          </p:cNvCxnSpPr>
          <p:nvPr/>
        </p:nvCxnSpPr>
        <p:spPr>
          <a:xfrm>
            <a:off x="8184156" y="2135556"/>
            <a:ext cx="1" cy="3170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99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18BBE34F-EFBB-4BC6-A26C-4FD3A00E4E35}"/>
              </a:ext>
            </a:extLst>
          </p:cNvPr>
          <p:cNvSpPr>
            <a:spLocks noGrp="1"/>
          </p:cNvSpPr>
          <p:nvPr>
            <p:ph type="subTitle" idx="13"/>
          </p:nvPr>
        </p:nvSpPr>
        <p:spPr/>
        <p:txBody>
          <a:bodyPr/>
          <a:lstStyle/>
          <a:p>
            <a:r>
              <a:rPr lang="pt-BR" dirty="0"/>
              <a:t>Exemplo</a:t>
            </a:r>
          </a:p>
        </p:txBody>
      </p:sp>
      <p:sp>
        <p:nvSpPr>
          <p:cNvPr id="4" name="Title 3"/>
          <p:cNvSpPr>
            <a:spLocks noGrp="1"/>
          </p:cNvSpPr>
          <p:nvPr>
            <p:ph type="title"/>
          </p:nvPr>
        </p:nvSpPr>
        <p:spPr/>
        <p:txBody>
          <a:bodyPr/>
          <a:lstStyle/>
          <a:p>
            <a:r>
              <a:rPr lang="pt-BR" dirty="0"/>
              <a:t>Métodos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46</a:t>
            </a:fld>
            <a:endParaRPr lang="pt-BR"/>
          </a:p>
        </p:txBody>
      </p:sp>
      <p:sp>
        <p:nvSpPr>
          <p:cNvPr id="3" name="Rectangle 2">
            <a:extLst>
              <a:ext uri="{FF2B5EF4-FFF2-40B4-BE49-F238E27FC236}">
                <a16:creationId xmlns:a16="http://schemas.microsoft.com/office/drawing/2014/main" id="{41605BEA-0A5F-47A5-AE26-A174061EBCB3}"/>
              </a:ext>
            </a:extLst>
          </p:cNvPr>
          <p:cNvSpPr/>
          <p:nvPr/>
        </p:nvSpPr>
        <p:spPr>
          <a:xfrm>
            <a:off x="1499065" y="2427109"/>
            <a:ext cx="9193869" cy="2773779"/>
          </a:xfrm>
          <a:prstGeom prst="rect">
            <a:avLst/>
          </a:prstGeom>
          <a:solidFill>
            <a:schemeClr val="bg1">
              <a:lumMod val="95000"/>
            </a:schemeClr>
          </a:solidFill>
        </p:spPr>
        <p:txBody>
          <a:bodyPr>
            <a:spAutoFit/>
          </a:bodyPr>
          <a:lstStyle/>
          <a:p>
            <a:pPr>
              <a:lnSpc>
                <a:spcPct val="107000"/>
              </a:lnSpc>
            </a:pP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pegarCelulasMarcadas</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const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&amp;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tabuleiro</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list</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&lt;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celulasMarcadas</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for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tabuleiro</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estaMarcada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celulasMarcadas</a:t>
            </a:r>
            <a:r>
              <a:rPr lang="en-US"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b="1" dirty="0" err="1">
                <a:solidFill>
                  <a:srgbClr val="00A000"/>
                </a:solidFill>
                <a:latin typeface="Courier New" panose="02070309020205020404" pitchFamily="49" charset="0"/>
                <a:ea typeface="Times New Roman" panose="02020603050405020304" pitchFamily="18" charset="0"/>
                <a:cs typeface="Times New Roman" panose="02020603050405020304" pitchFamily="18" charset="0"/>
              </a:rPr>
              <a:t>push_back</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endParaRPr lang="pt-BR"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return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celulasMarcadas</a:t>
            </a: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p>
          <a:p>
            <a:pPr>
              <a:lnSpc>
                <a:spcPct val="107000"/>
              </a:lnSpc>
            </a:pPr>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pt-BR"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F84EF40-E763-DAC7-7D12-5BFA9042DF34}"/>
              </a:ext>
            </a:extLst>
          </p:cNvPr>
          <p:cNvSpPr/>
          <p:nvPr/>
        </p:nvSpPr>
        <p:spPr>
          <a:xfrm>
            <a:off x="2026173" y="3640139"/>
            <a:ext cx="3608508" cy="3477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6">
            <a:extLst>
              <a:ext uri="{FF2B5EF4-FFF2-40B4-BE49-F238E27FC236}">
                <a16:creationId xmlns:a16="http://schemas.microsoft.com/office/drawing/2014/main" id="{7C6C253B-C81A-782A-8D17-DCD3ABB0B77C}"/>
              </a:ext>
            </a:extLst>
          </p:cNvPr>
          <p:cNvSpPr txBox="1"/>
          <p:nvPr/>
        </p:nvSpPr>
        <p:spPr>
          <a:xfrm>
            <a:off x="5634681" y="3613943"/>
            <a:ext cx="2047933" cy="400110"/>
          </a:xfrm>
          <a:prstGeom prst="rect">
            <a:avLst/>
          </a:prstGeom>
          <a:noFill/>
        </p:spPr>
        <p:txBody>
          <a:bodyPr wrap="none" rtlCol="0">
            <a:spAutoFit/>
          </a:bodyPr>
          <a:lstStyle/>
          <a:p>
            <a:r>
              <a:rPr lang="pt-BR" sz="2000" b="1" dirty="0">
                <a:solidFill>
                  <a:srgbClr val="FF0000"/>
                </a:solidFill>
              </a:rPr>
              <a:t>Método da classe</a:t>
            </a:r>
          </a:p>
        </p:txBody>
      </p:sp>
    </p:spTree>
    <p:extLst>
      <p:ext uri="{BB962C8B-B14F-4D97-AF65-F5344CB8AC3E}">
        <p14:creationId xmlns:p14="http://schemas.microsoft.com/office/powerpoint/2010/main" val="394517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18BBE34F-EFBB-4BC6-A26C-4FD3A00E4E35}"/>
              </a:ext>
            </a:extLst>
          </p:cNvPr>
          <p:cNvSpPr>
            <a:spLocks noGrp="1"/>
          </p:cNvSpPr>
          <p:nvPr>
            <p:ph type="subTitle" idx="13"/>
          </p:nvPr>
        </p:nvSpPr>
        <p:spPr/>
        <p:txBody>
          <a:bodyPr/>
          <a:lstStyle/>
          <a:p>
            <a:r>
              <a:rPr lang="pt-BR" dirty="0"/>
              <a:t>Passagem de parâmetros</a:t>
            </a:r>
          </a:p>
        </p:txBody>
      </p:sp>
      <p:sp>
        <p:nvSpPr>
          <p:cNvPr id="4" name="Title 3"/>
          <p:cNvSpPr>
            <a:spLocks noGrp="1"/>
          </p:cNvSpPr>
          <p:nvPr>
            <p:ph type="title"/>
          </p:nvPr>
        </p:nvSpPr>
        <p:spPr/>
        <p:txBody>
          <a:bodyPr/>
          <a:lstStyle/>
          <a:p>
            <a:r>
              <a:rPr lang="pt-BR" dirty="0"/>
              <a:t>Métodos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47</a:t>
            </a:fld>
            <a:endParaRPr lang="pt-BR"/>
          </a:p>
        </p:txBody>
      </p:sp>
      <p:sp>
        <p:nvSpPr>
          <p:cNvPr id="5" name="Content Placeholder 4">
            <a:extLst>
              <a:ext uri="{FF2B5EF4-FFF2-40B4-BE49-F238E27FC236}">
                <a16:creationId xmlns:a16="http://schemas.microsoft.com/office/drawing/2014/main" id="{C22A356C-6522-433B-B4C4-8DC740C91716}"/>
              </a:ext>
            </a:extLst>
          </p:cNvPr>
          <p:cNvSpPr>
            <a:spLocks noGrp="1"/>
          </p:cNvSpPr>
          <p:nvPr>
            <p:ph idx="1"/>
          </p:nvPr>
        </p:nvSpPr>
        <p:spPr/>
        <p:txBody>
          <a:bodyPr/>
          <a:lstStyle/>
          <a:p>
            <a:r>
              <a:rPr lang="pt-BR" dirty="0"/>
              <a:t>Referências (&amp;) sempre que possível</a:t>
            </a:r>
          </a:p>
          <a:p>
            <a:pPr lvl="1"/>
            <a:r>
              <a:rPr lang="pt-BR" dirty="0"/>
              <a:t>Não podem ser NULL, logo, mais seguras</a:t>
            </a:r>
          </a:p>
          <a:p>
            <a:pPr lvl="1"/>
            <a:r>
              <a:rPr lang="pt-BR" dirty="0"/>
              <a:t>Não podem ser </a:t>
            </a:r>
            <a:r>
              <a:rPr lang="en-US" i="1" dirty="0"/>
              <a:t>re-assigned</a:t>
            </a:r>
            <a:r>
              <a:rPr lang="en-US" dirty="0"/>
              <a:t> (</a:t>
            </a:r>
            <a:r>
              <a:rPr lang="en-US" dirty="0" err="1"/>
              <a:t>inicialização</a:t>
            </a:r>
            <a:r>
              <a:rPr lang="en-US" dirty="0"/>
              <a:t>)</a:t>
            </a:r>
          </a:p>
          <a:p>
            <a:r>
              <a:rPr lang="pt-BR" dirty="0"/>
              <a:t>Ponteiros (*) </a:t>
            </a:r>
            <a:r>
              <a:rPr lang="pt-BR" u="sng" dirty="0"/>
              <a:t>apenas quando for necessário</a:t>
            </a:r>
            <a:r>
              <a:rPr lang="pt-BR" dirty="0"/>
              <a:t>!</a:t>
            </a:r>
            <a:endParaRPr lang="en-US" dirty="0"/>
          </a:p>
          <a:p>
            <a:r>
              <a:rPr lang="en-US" b="1" dirty="0">
                <a:latin typeface="Courier New" panose="02070309020205020404" pitchFamily="49" charset="0"/>
                <a:cs typeface="Courier New" panose="02070309020205020404" pitchFamily="49" charset="0"/>
              </a:rPr>
              <a:t>const</a:t>
            </a:r>
          </a:p>
          <a:p>
            <a:pPr lvl="1"/>
            <a:r>
              <a:rPr lang="pt-BR" dirty="0"/>
              <a:t>Variável referenciada não pode ser alterada pela referência</a:t>
            </a:r>
          </a:p>
          <a:p>
            <a:pPr lvl="2"/>
            <a:r>
              <a:rPr lang="pt-BR" sz="2700" dirty="0"/>
              <a:t>Sempre utilize se esse é o comportamento esperado</a:t>
            </a:r>
          </a:p>
          <a:p>
            <a:pPr lvl="1"/>
            <a:r>
              <a:rPr lang="pt-BR" dirty="0"/>
              <a:t>Ajuda o compilador e o programador (entendimento, debug)</a:t>
            </a:r>
          </a:p>
        </p:txBody>
      </p:sp>
      <p:sp>
        <p:nvSpPr>
          <p:cNvPr id="7" name="Rectangle 6">
            <a:extLst>
              <a:ext uri="{FF2B5EF4-FFF2-40B4-BE49-F238E27FC236}">
                <a16:creationId xmlns:a16="http://schemas.microsoft.com/office/drawing/2014/main" id="{0FFB5A6B-5382-49BF-92D9-5D83AC7E52B4}"/>
              </a:ext>
            </a:extLst>
          </p:cNvPr>
          <p:cNvSpPr/>
          <p:nvPr/>
        </p:nvSpPr>
        <p:spPr>
          <a:xfrm>
            <a:off x="251393" y="6147032"/>
            <a:ext cx="6727519"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hlinkClick r:id="rId3"/>
              </a:rPr>
              <a:t>https://www.learncpp.com/cpp-tutorial/73-passing-arguments-by-reference/</a:t>
            </a:r>
            <a:r>
              <a:rPr lang="pt-BR" sz="1100" dirty="0">
                <a:latin typeface="Arial" panose="020B0604020202020204" pitchFamily="34" charset="0"/>
                <a:cs typeface="Arial" panose="020B0604020202020204" pitchFamily="34" charset="0"/>
              </a:rPr>
              <a:t> </a:t>
            </a:r>
          </a:p>
        </p:txBody>
      </p:sp>
      <p:pic>
        <p:nvPicPr>
          <p:cNvPr id="1026" name="Picture 2" descr="Desenhos do Homem Aranha para colorir">
            <a:extLst>
              <a:ext uri="{FF2B5EF4-FFF2-40B4-BE49-F238E27FC236}">
                <a16:creationId xmlns:a16="http://schemas.microsoft.com/office/drawing/2014/main" id="{1C049670-E3EA-77AC-A20F-E480B567C0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6967" y="1929658"/>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567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Comentários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48</a:t>
            </a:fld>
            <a:endParaRPr lang="pt-BR"/>
          </a:p>
        </p:txBody>
      </p:sp>
      <p:sp>
        <p:nvSpPr>
          <p:cNvPr id="5" name="Content Placeholder 4"/>
          <p:cNvSpPr>
            <a:spLocks noGrp="1"/>
          </p:cNvSpPr>
          <p:nvPr>
            <p:ph idx="1"/>
          </p:nvPr>
        </p:nvSpPr>
        <p:spPr/>
        <p:txBody>
          <a:bodyPr/>
          <a:lstStyle/>
          <a:p>
            <a:r>
              <a:rPr lang="pt-BR" dirty="0"/>
              <a:t>Às vezes não são vistos com bons olhos</a:t>
            </a:r>
          </a:p>
          <a:p>
            <a:pPr lvl="1"/>
            <a:r>
              <a:rPr lang="pt-BR" dirty="0"/>
              <a:t>Fracasso em se expressar apenas no código</a:t>
            </a:r>
          </a:p>
          <a:p>
            <a:pPr lvl="1"/>
            <a:r>
              <a:rPr lang="pt-BR" dirty="0"/>
              <a:t>Mal necessário, não deve ser comemorado</a:t>
            </a:r>
          </a:p>
          <a:p>
            <a:r>
              <a:rPr lang="pt-BR" dirty="0"/>
              <a:t>Por que essa resistência?</a:t>
            </a:r>
          </a:p>
          <a:p>
            <a:pPr lvl="1"/>
            <a:r>
              <a:rPr lang="pt-BR" dirty="0"/>
              <a:t>Nem sempre condizem com a realidade</a:t>
            </a:r>
          </a:p>
          <a:p>
            <a:pPr lvl="1"/>
            <a:r>
              <a:rPr lang="pt-BR" dirty="0"/>
              <a:t>Códigos mudam e evoluem, e o comentário?</a:t>
            </a:r>
          </a:p>
          <a:p>
            <a:r>
              <a:rPr lang="pt-BR" dirty="0"/>
              <a:t>Um mau comentário mais atrapalha que ajuda!</a:t>
            </a:r>
          </a:p>
        </p:txBody>
      </p:sp>
      <p:pic>
        <p:nvPicPr>
          <p:cNvPr id="2050" name="Picture 2" descr="Lisa Simpson Loser Art Print | Fondos de los simpsons, Fondos de ...">
            <a:extLst>
              <a:ext uri="{FF2B5EF4-FFF2-40B4-BE49-F238E27FC236}">
                <a16:creationId xmlns:a16="http://schemas.microsoft.com/office/drawing/2014/main" id="{1B9DCD4A-95E4-430B-9B38-88BE80308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8700" y="2032596"/>
            <a:ext cx="1652975" cy="255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45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Comentários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49</a:t>
            </a:fld>
            <a:endParaRPr lang="pt-BR"/>
          </a:p>
        </p:txBody>
      </p:sp>
      <p:sp>
        <p:nvSpPr>
          <p:cNvPr id="5" name="Content Placeholder 4"/>
          <p:cNvSpPr>
            <a:spLocks noGrp="1"/>
          </p:cNvSpPr>
          <p:nvPr>
            <p:ph idx="1"/>
          </p:nvPr>
        </p:nvSpPr>
        <p:spPr/>
        <p:txBody>
          <a:bodyPr/>
          <a:lstStyle/>
          <a:p>
            <a:r>
              <a:rPr lang="pt-BR" dirty="0"/>
              <a:t>Sempre que possível e </a:t>
            </a:r>
            <a:r>
              <a:rPr lang="pt-BR" u="sng" dirty="0"/>
              <a:t>necessário</a:t>
            </a:r>
          </a:p>
          <a:p>
            <a:r>
              <a:rPr lang="pt-BR" dirty="0"/>
              <a:t>Devem</a:t>
            </a:r>
          </a:p>
          <a:p>
            <a:pPr lvl="1"/>
            <a:r>
              <a:rPr lang="pt-BR" dirty="0"/>
              <a:t>Ser informativos sobre o funcionamento</a:t>
            </a:r>
          </a:p>
          <a:p>
            <a:pPr lvl="1"/>
            <a:r>
              <a:rPr lang="pt-BR" dirty="0"/>
              <a:t>Alertar sobre possíveis consequências</a:t>
            </a:r>
          </a:p>
          <a:p>
            <a:r>
              <a:rPr lang="pt-BR" dirty="0"/>
              <a:t>Não devem</a:t>
            </a:r>
          </a:p>
          <a:p>
            <a:pPr lvl="1"/>
            <a:r>
              <a:rPr lang="pt-BR" dirty="0"/>
              <a:t>Ser redundantes</a:t>
            </a:r>
          </a:p>
          <a:p>
            <a:pPr lvl="1"/>
            <a:r>
              <a:rPr lang="pt-BR" dirty="0"/>
              <a:t>Dizer algo que devia estar claro pelo código</a:t>
            </a:r>
          </a:p>
        </p:txBody>
      </p:sp>
    </p:spTree>
    <p:extLst>
      <p:ext uri="{BB962C8B-B14F-4D97-AF65-F5344CB8AC3E}">
        <p14:creationId xmlns:p14="http://schemas.microsoft.com/office/powerpoint/2010/main" val="184923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27E2E-05BF-E6AB-2519-FF4E47E01D57}"/>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BBAC2FD7-A777-FBD9-FF08-E82934B97BF8}"/>
              </a:ext>
            </a:extLst>
          </p:cNvPr>
          <p:cNvSpPr>
            <a:spLocks noGrp="1"/>
          </p:cNvSpPr>
          <p:nvPr>
            <p:ph type="subTitle" idx="13"/>
          </p:nvPr>
        </p:nvSpPr>
        <p:spPr/>
        <p:txBody>
          <a:bodyPr/>
          <a:lstStyle/>
          <a:p>
            <a:r>
              <a:rPr lang="pt-BR" dirty="0"/>
              <a:t>O que é CAD?</a:t>
            </a:r>
          </a:p>
        </p:txBody>
      </p:sp>
      <p:sp>
        <p:nvSpPr>
          <p:cNvPr id="4" name="Title 3">
            <a:extLst>
              <a:ext uri="{FF2B5EF4-FFF2-40B4-BE49-F238E27FC236}">
                <a16:creationId xmlns:a16="http://schemas.microsoft.com/office/drawing/2014/main" id="{7F7E030F-B7EB-A76E-5756-BCB5370CF71B}"/>
              </a:ext>
            </a:extLst>
          </p:cNvPr>
          <p:cNvSpPr>
            <a:spLocks noGrp="1"/>
          </p:cNvSpPr>
          <p:nvPr>
            <p:ph type="title"/>
          </p:nvPr>
        </p:nvSpPr>
        <p:spPr/>
        <p:txBody>
          <a:bodyPr/>
          <a:lstStyle/>
          <a:p>
            <a:r>
              <a:rPr lang="pt-BR" dirty="0"/>
              <a:t>Introdução</a:t>
            </a:r>
          </a:p>
        </p:txBody>
      </p:sp>
      <p:sp>
        <p:nvSpPr>
          <p:cNvPr id="5" name="Content Placeholder 4">
            <a:extLst>
              <a:ext uri="{FF2B5EF4-FFF2-40B4-BE49-F238E27FC236}">
                <a16:creationId xmlns:a16="http://schemas.microsoft.com/office/drawing/2014/main" id="{7879DE9A-CB4D-0057-127D-D39A77EC57D9}"/>
              </a:ext>
            </a:extLst>
          </p:cNvPr>
          <p:cNvSpPr>
            <a:spLocks noGrp="1"/>
          </p:cNvSpPr>
          <p:nvPr>
            <p:ph idx="1"/>
          </p:nvPr>
        </p:nvSpPr>
        <p:spPr>
          <a:xfrm>
            <a:off x="342901" y="1499196"/>
            <a:ext cx="8007016" cy="4680000"/>
          </a:xfrm>
        </p:spPr>
        <p:txBody>
          <a:bodyPr/>
          <a:lstStyle/>
          <a:p>
            <a:r>
              <a:rPr lang="pt-BR" sz="2400" b="1" noProof="0" dirty="0"/>
              <a:t>CAD ou Computer </a:t>
            </a:r>
            <a:r>
              <a:rPr lang="pt-BR" sz="2400" b="1" noProof="0" dirty="0" err="1"/>
              <a:t>Assisted</a:t>
            </a:r>
            <a:r>
              <a:rPr lang="pt-BR" sz="2400" b="1" noProof="0" dirty="0"/>
              <a:t> Design</a:t>
            </a:r>
          </a:p>
          <a:p>
            <a:pPr lvl="1"/>
            <a:r>
              <a:rPr lang="pt-BR" sz="2000" noProof="0" dirty="0"/>
              <a:t>Desenho assistido por computador</a:t>
            </a:r>
          </a:p>
          <a:p>
            <a:pPr lvl="1"/>
            <a:r>
              <a:rPr lang="pt-BR" sz="2000" dirty="0"/>
              <a:t>Sistemas computacionais (</a:t>
            </a:r>
            <a:r>
              <a:rPr lang="pt-BR" sz="2000" b="1" dirty="0"/>
              <a:t>software</a:t>
            </a:r>
            <a:r>
              <a:rPr lang="pt-BR" sz="2000" dirty="0"/>
              <a:t>)</a:t>
            </a:r>
            <a:endParaRPr lang="pt-BR" sz="2000" noProof="0" dirty="0"/>
          </a:p>
          <a:p>
            <a:r>
              <a:rPr lang="pt-BR" sz="2400" dirty="0"/>
              <a:t>U</a:t>
            </a:r>
            <a:r>
              <a:rPr lang="pt-BR" sz="2400" noProof="0" dirty="0" err="1"/>
              <a:t>tilizados</a:t>
            </a:r>
            <a:r>
              <a:rPr lang="pt-BR" sz="2400" noProof="0" dirty="0"/>
              <a:t> pela </a:t>
            </a:r>
            <a:r>
              <a:rPr lang="pt-BR" sz="2400" b="1" noProof="0" dirty="0"/>
              <a:t>engenharia</a:t>
            </a:r>
            <a:r>
              <a:rPr lang="pt-BR" sz="2400" noProof="0" dirty="0"/>
              <a:t>, arquitetura, </a:t>
            </a:r>
            <a:r>
              <a:rPr lang="pt-BR" sz="2400" b="1" noProof="0" dirty="0"/>
              <a:t>computação</a:t>
            </a:r>
            <a:r>
              <a:rPr lang="pt-BR" sz="2400" noProof="0" dirty="0"/>
              <a:t> e design para facilitar o </a:t>
            </a:r>
            <a:r>
              <a:rPr lang="pt-BR" sz="2400" u="sng" noProof="0" dirty="0"/>
              <a:t>projeto e desenho técnicos</a:t>
            </a:r>
          </a:p>
          <a:p>
            <a:r>
              <a:rPr lang="pt-BR" sz="2400" b="1" noProof="0" dirty="0"/>
              <a:t>Precisão absoluta</a:t>
            </a:r>
          </a:p>
          <a:p>
            <a:pPr lvl="1"/>
            <a:r>
              <a:rPr lang="pt-BR" sz="2000" noProof="0" dirty="0"/>
              <a:t>Casas decimais de milímetros</a:t>
            </a:r>
          </a:p>
          <a:p>
            <a:r>
              <a:rPr lang="pt-BR" sz="2400" b="1" dirty="0"/>
              <a:t>Parametrização</a:t>
            </a:r>
          </a:p>
          <a:p>
            <a:pPr lvl="1"/>
            <a:r>
              <a:rPr lang="pt-BR" sz="2000" dirty="0"/>
              <a:t>Capacidade de alterar uma medida base e ter tudo o modelo atualizado automaticamente</a:t>
            </a:r>
          </a:p>
          <a:p>
            <a:r>
              <a:rPr lang="pt-BR" sz="2400" b="1" noProof="0" dirty="0"/>
              <a:t>Visualização</a:t>
            </a:r>
          </a:p>
          <a:p>
            <a:pPr lvl="1"/>
            <a:r>
              <a:rPr lang="pt-BR" sz="2000" noProof="0" dirty="0"/>
              <a:t>Renderização rápida ou foto-realista em tempo real!</a:t>
            </a:r>
          </a:p>
        </p:txBody>
      </p:sp>
      <p:pic>
        <p:nvPicPr>
          <p:cNvPr id="3074" name="Picture 2" descr="CPC Pre-Engineering &amp; CAD - Home">
            <a:extLst>
              <a:ext uri="{FF2B5EF4-FFF2-40B4-BE49-F238E27FC236}">
                <a16:creationId xmlns:a16="http://schemas.microsoft.com/office/drawing/2014/main" id="{A5D9328B-63BD-7F17-6C1B-665AC8B9C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2828" y="468559"/>
            <a:ext cx="3318410" cy="24905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D (Computer-Aided Design) Types and Uses - Spiceworks">
            <a:extLst>
              <a:ext uri="{FF2B5EF4-FFF2-40B4-BE49-F238E27FC236}">
                <a16:creationId xmlns:a16="http://schemas.microsoft.com/office/drawing/2014/main" id="{95C23D8C-890A-80EA-A85E-520875CCE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9917" y="3949783"/>
            <a:ext cx="3325395" cy="21156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A8F0FA-AC45-A928-2B68-5597CDF6544D}"/>
              </a:ext>
            </a:extLst>
          </p:cNvPr>
          <p:cNvSpPr txBox="1"/>
          <p:nvPr/>
        </p:nvSpPr>
        <p:spPr>
          <a:xfrm>
            <a:off x="8372828" y="2959096"/>
            <a:ext cx="3302484" cy="646331"/>
          </a:xfrm>
          <a:prstGeom prst="rect">
            <a:avLst/>
          </a:prstGeom>
          <a:noFill/>
        </p:spPr>
        <p:txBody>
          <a:bodyPr wrap="square" rtlCol="0">
            <a:spAutoFit/>
          </a:bodyPr>
          <a:lstStyle/>
          <a:p>
            <a:pPr algn="ctr"/>
            <a:r>
              <a:rPr lang="pt-BR" dirty="0"/>
              <a:t>Desenho 3D de uma câmera customizada</a:t>
            </a:r>
          </a:p>
        </p:txBody>
      </p:sp>
      <p:sp>
        <p:nvSpPr>
          <p:cNvPr id="7" name="TextBox 6">
            <a:extLst>
              <a:ext uri="{FF2B5EF4-FFF2-40B4-BE49-F238E27FC236}">
                <a16:creationId xmlns:a16="http://schemas.microsoft.com/office/drawing/2014/main" id="{11054A40-3580-98C6-EC38-3CC1BC9770F6}"/>
              </a:ext>
            </a:extLst>
          </p:cNvPr>
          <p:cNvSpPr txBox="1"/>
          <p:nvPr/>
        </p:nvSpPr>
        <p:spPr>
          <a:xfrm>
            <a:off x="8361372" y="6086631"/>
            <a:ext cx="3302484" cy="646331"/>
          </a:xfrm>
          <a:prstGeom prst="rect">
            <a:avLst/>
          </a:prstGeom>
          <a:noFill/>
        </p:spPr>
        <p:txBody>
          <a:bodyPr wrap="square" rtlCol="0">
            <a:spAutoFit/>
          </a:bodyPr>
          <a:lstStyle/>
          <a:p>
            <a:pPr algn="ctr"/>
            <a:r>
              <a:rPr lang="pt-BR" dirty="0"/>
              <a:t>Projeto de engenharia de um sistema de reduções</a:t>
            </a:r>
          </a:p>
        </p:txBody>
      </p:sp>
    </p:spTree>
    <p:extLst>
      <p:ext uri="{BB962C8B-B14F-4D97-AF65-F5344CB8AC3E}">
        <p14:creationId xmlns:p14="http://schemas.microsoft.com/office/powerpoint/2010/main" val="1245498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Comentários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50</a:t>
            </a:fld>
            <a:endParaRPr lang="pt-BR"/>
          </a:p>
        </p:txBody>
      </p:sp>
      <p:sp>
        <p:nvSpPr>
          <p:cNvPr id="7" name="Content Placeholder 6">
            <a:extLst>
              <a:ext uri="{FF2B5EF4-FFF2-40B4-BE49-F238E27FC236}">
                <a16:creationId xmlns:a16="http://schemas.microsoft.com/office/drawing/2014/main" id="{8A3AFFE1-9FD9-4370-B57D-2638697043E5}"/>
              </a:ext>
            </a:extLst>
          </p:cNvPr>
          <p:cNvSpPr>
            <a:spLocks noGrp="1"/>
          </p:cNvSpPr>
          <p:nvPr>
            <p:ph idx="1"/>
          </p:nvPr>
        </p:nvSpPr>
        <p:spPr/>
        <p:txBody>
          <a:bodyPr/>
          <a:lstStyle/>
          <a:p>
            <a:r>
              <a:rPr lang="pt-BR" dirty="0"/>
              <a:t>No início de cada módulo (informações legais, visão geral)</a:t>
            </a:r>
          </a:p>
          <a:p>
            <a:r>
              <a:rPr lang="pt-BR" dirty="0"/>
              <a:t>Descrever constantes e variáveis globais</a:t>
            </a:r>
          </a:p>
          <a:p>
            <a:r>
              <a:rPr lang="pt-BR" dirty="0"/>
              <a:t>“</a:t>
            </a:r>
            <a:r>
              <a:rPr lang="pt-BR" dirty="0" err="1"/>
              <a:t>To</a:t>
            </a:r>
            <a:r>
              <a:rPr lang="pt-BR" dirty="0"/>
              <a:t> Do” </a:t>
            </a:r>
            <a:r>
              <a:rPr lang="pt-BR" dirty="0">
                <a:sym typeface="Wingdings" panose="05000000000000000000" pitchFamily="2" charset="2"/>
              </a:rPr>
              <a:t> Coisas a serem resolvidas no futuro</a:t>
            </a:r>
            <a:endParaRPr lang="pt-BR" dirty="0"/>
          </a:p>
          <a:p>
            <a:r>
              <a:rPr lang="pt-BR" dirty="0"/>
              <a:t>Funções</a:t>
            </a:r>
          </a:p>
          <a:p>
            <a:pPr lvl="1"/>
            <a:r>
              <a:rPr lang="pt-BR" dirty="0"/>
              <a:t>Descrever os parâmetros e retorno</a:t>
            </a:r>
          </a:p>
          <a:p>
            <a:pPr lvl="1"/>
            <a:r>
              <a:rPr lang="pt-BR" dirty="0"/>
              <a:t>Explicar </a:t>
            </a:r>
            <a:r>
              <a:rPr lang="pt-BR" u="sng" dirty="0"/>
              <a:t>o que</a:t>
            </a:r>
            <a:r>
              <a:rPr lang="pt-BR" dirty="0"/>
              <a:t> a função faz, não </a:t>
            </a:r>
            <a:r>
              <a:rPr lang="pt-BR" u="sng" dirty="0"/>
              <a:t>como</a:t>
            </a:r>
            <a:r>
              <a:rPr lang="pt-BR" dirty="0"/>
              <a:t> ela faz</a:t>
            </a:r>
          </a:p>
          <a:p>
            <a:endParaRPr lang="pt-BR" dirty="0"/>
          </a:p>
          <a:p>
            <a:endParaRPr lang="pt-BR" dirty="0"/>
          </a:p>
        </p:txBody>
      </p:sp>
      <p:sp>
        <p:nvSpPr>
          <p:cNvPr id="12" name="Rectangle 11">
            <a:extLst>
              <a:ext uri="{FF2B5EF4-FFF2-40B4-BE49-F238E27FC236}">
                <a16:creationId xmlns:a16="http://schemas.microsoft.com/office/drawing/2014/main" id="{F90CBFAC-E85D-4B51-A075-19B4046C091E}"/>
              </a:ext>
            </a:extLst>
          </p:cNvPr>
          <p:cNvSpPr/>
          <p:nvPr/>
        </p:nvSpPr>
        <p:spPr>
          <a:xfrm>
            <a:off x="3184390" y="4989472"/>
            <a:ext cx="184731" cy="369332"/>
          </a:xfrm>
          <a:prstGeom prst="rect">
            <a:avLst/>
          </a:prstGeom>
        </p:spPr>
        <p:txBody>
          <a:bodyPr wrap="none">
            <a:spAutoFit/>
          </a:bodyPr>
          <a:lstStyle/>
          <a:p>
            <a:endParaRPr lang="pt-BR" dirty="0"/>
          </a:p>
        </p:txBody>
      </p:sp>
      <p:sp>
        <p:nvSpPr>
          <p:cNvPr id="13" name="Rectangle 12">
            <a:extLst>
              <a:ext uri="{FF2B5EF4-FFF2-40B4-BE49-F238E27FC236}">
                <a16:creationId xmlns:a16="http://schemas.microsoft.com/office/drawing/2014/main" id="{E3B8DC01-46C4-4D4D-B87E-A7EDB0C82AEF}"/>
              </a:ext>
            </a:extLst>
          </p:cNvPr>
          <p:cNvSpPr/>
          <p:nvPr/>
        </p:nvSpPr>
        <p:spPr>
          <a:xfrm>
            <a:off x="1870794" y="5110263"/>
            <a:ext cx="8450412" cy="739302"/>
          </a:xfrm>
          <a:prstGeom prst="rect">
            <a:avLst/>
          </a:prstGeom>
          <a:solidFill>
            <a:srgbClr val="960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latin typeface="Gill Sans MT" panose="020B0502020104020203" pitchFamily="34" charset="0"/>
              </a:rPr>
              <a:t>Sempre revisar os comentários quando o código mudar!</a:t>
            </a:r>
          </a:p>
        </p:txBody>
      </p:sp>
    </p:spTree>
    <p:extLst>
      <p:ext uri="{BB962C8B-B14F-4D97-AF65-F5344CB8AC3E}">
        <p14:creationId xmlns:p14="http://schemas.microsoft.com/office/powerpoint/2010/main" val="3282007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Comentários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51</a:t>
            </a:fld>
            <a:endParaRPr lang="pt-BR"/>
          </a:p>
        </p:txBody>
      </p:sp>
      <p:sp>
        <p:nvSpPr>
          <p:cNvPr id="3" name="TextBox 2">
            <a:extLst>
              <a:ext uri="{FF2B5EF4-FFF2-40B4-BE49-F238E27FC236}">
                <a16:creationId xmlns:a16="http://schemas.microsoft.com/office/drawing/2014/main" id="{59921B61-394A-43DA-BB19-55BCF5044861}"/>
              </a:ext>
            </a:extLst>
          </p:cNvPr>
          <p:cNvSpPr txBox="1"/>
          <p:nvPr/>
        </p:nvSpPr>
        <p:spPr>
          <a:xfrm>
            <a:off x="233464" y="5978847"/>
            <a:ext cx="2835328" cy="369332"/>
          </a:xfrm>
          <a:prstGeom prst="rect">
            <a:avLst/>
          </a:prstGeom>
          <a:noFill/>
        </p:spPr>
        <p:txBody>
          <a:bodyPr wrap="none" rtlCol="0">
            <a:spAutoFit/>
          </a:bodyPr>
          <a:lstStyle/>
          <a:p>
            <a:r>
              <a:rPr lang="en-US" dirty="0" err="1"/>
              <a:t>Veja</a:t>
            </a:r>
            <a:r>
              <a:rPr lang="en-US" dirty="0"/>
              <a:t> </a:t>
            </a:r>
            <a:r>
              <a:rPr lang="en-US" dirty="0" err="1"/>
              <a:t>mais</a:t>
            </a:r>
            <a:r>
              <a:rPr lang="en-US" dirty="0"/>
              <a:t> </a:t>
            </a:r>
            <a:r>
              <a:rPr lang="en-US" dirty="0" err="1"/>
              <a:t>exemplos</a:t>
            </a:r>
            <a:r>
              <a:rPr lang="en-US" dirty="0"/>
              <a:t> no </a:t>
            </a:r>
            <a:r>
              <a:rPr lang="en-US" dirty="0" err="1"/>
              <a:t>livro</a:t>
            </a:r>
            <a:r>
              <a:rPr lang="en-US" dirty="0"/>
              <a:t>.</a:t>
            </a:r>
          </a:p>
        </p:txBody>
      </p:sp>
      <p:sp>
        <p:nvSpPr>
          <p:cNvPr id="13" name="Rectangle 12">
            <a:extLst>
              <a:ext uri="{FF2B5EF4-FFF2-40B4-BE49-F238E27FC236}">
                <a16:creationId xmlns:a16="http://schemas.microsoft.com/office/drawing/2014/main" id="{BE80BFC5-0AC5-4D6C-B5D2-1460FB74E3F9}"/>
              </a:ext>
            </a:extLst>
          </p:cNvPr>
          <p:cNvSpPr/>
          <p:nvPr/>
        </p:nvSpPr>
        <p:spPr>
          <a:xfrm>
            <a:off x="1292354" y="2030807"/>
            <a:ext cx="9624222" cy="963702"/>
          </a:xfrm>
          <a:prstGeom prst="rect">
            <a:avLst/>
          </a:prstGeom>
          <a:solidFill>
            <a:schemeClr val="bg1">
              <a:lumMod val="95000"/>
            </a:schemeClr>
          </a:solidFill>
        </p:spPr>
        <p:txBody>
          <a:bodyPr anchor="ctr">
            <a:spAutoFit/>
          </a:bodyPr>
          <a:lstStyle/>
          <a:p>
            <a:pPr lvl="0"/>
            <a:r>
              <a:rPr lang="en-US" sz="2000" dirty="0">
                <a:solidFill>
                  <a:srgbClr val="35965B"/>
                </a:solidFill>
                <a:latin typeface="Courier New" panose="02070309020205020404" pitchFamily="49" charset="0"/>
                <a:cs typeface="Courier New" panose="02070309020205020404" pitchFamily="49" charset="0"/>
              </a:rPr>
              <a:t>// Check to see if the employee is eligible for full benefits</a:t>
            </a:r>
            <a:endParaRPr lang="en-US" sz="36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0"/>
              </a:spcAft>
            </a:pP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employee</a:t>
            </a:r>
            <a:r>
              <a:rPr lang="en-US" sz="20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flags</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&amp;&amp; </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HOURLY_FLAG</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 &amp;&amp; (</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employee</a:t>
            </a:r>
            <a:r>
              <a:rPr lang="en-US" sz="20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age</a:t>
            </a:r>
            <a:r>
              <a:rPr lang="en-US" sz="2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&gt; </a:t>
            </a:r>
            <a:r>
              <a:rPr lang="en-US" sz="2000" dirty="0">
                <a:solidFill>
                  <a:srgbClr val="F000F0"/>
                </a:solidFill>
                <a:latin typeface="Courier New" panose="02070309020205020404" pitchFamily="49" charset="0"/>
                <a:ea typeface="Times New Roman" panose="02020603050405020304" pitchFamily="18" charset="0"/>
                <a:cs typeface="Times New Roman" panose="02020603050405020304" pitchFamily="18" charset="0"/>
              </a:rPr>
              <a:t>65</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BEC1DF03-12A2-404A-B4AD-B9EB508FD789}"/>
              </a:ext>
            </a:extLst>
          </p:cNvPr>
          <p:cNvSpPr/>
          <p:nvPr/>
        </p:nvSpPr>
        <p:spPr>
          <a:xfrm>
            <a:off x="2709672" y="4765074"/>
            <a:ext cx="6772656" cy="554054"/>
          </a:xfrm>
          <a:prstGeom prst="rect">
            <a:avLst/>
          </a:prstGeom>
          <a:solidFill>
            <a:schemeClr val="bg1">
              <a:lumMod val="95000"/>
            </a:schemeClr>
          </a:solidFill>
        </p:spPr>
        <p:txBody>
          <a:bodyPr anchor="ctr">
            <a:spAutoFit/>
          </a:bodyPr>
          <a:lstStyle/>
          <a:p>
            <a:pPr>
              <a:lnSpc>
                <a:spcPct val="107000"/>
              </a:lnSpc>
              <a:spcAft>
                <a:spcPts val="0"/>
              </a:spcAft>
            </a:pPr>
            <a:r>
              <a:rPr lang="en-US" sz="2000" b="1" dirty="0">
                <a:solidFill>
                  <a:srgbClr val="0000A0"/>
                </a:solidFill>
                <a:latin typeface="Courier New" panose="02070309020205020404" pitchFamily="49" charset="0"/>
                <a:ea typeface="Times New Roman" panose="02020603050405020304" pitchFamily="18" charset="0"/>
                <a:cs typeface="Times New Roman" panose="02020603050405020304" pitchFamily="18" charset="0"/>
              </a:rPr>
              <a:t>if </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employee</a:t>
            </a:r>
            <a:r>
              <a:rPr lang="en-US" sz="2000" dirty="0" err="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r>
              <a:rPr lang="en-US" sz="2000"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isEligibleForFullBenefits</a:t>
            </a:r>
            <a:r>
              <a:rPr lang="en-US" sz="20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3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44955A84-85D0-4173-B6C2-33E58A77967E}"/>
              </a:ext>
            </a:extLst>
          </p:cNvPr>
          <p:cNvSpPr/>
          <p:nvPr/>
        </p:nvSpPr>
        <p:spPr>
          <a:xfrm>
            <a:off x="602211" y="3390817"/>
            <a:ext cx="10987579" cy="977947"/>
          </a:xfrm>
          <a:prstGeom prst="rec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anchor="ctr">
            <a:spAutoFit/>
          </a:bodyPr>
          <a:lstStyle/>
          <a:p>
            <a:pPr algn="ctr"/>
            <a:r>
              <a:rPr lang="pt-BR" sz="2300" b="1" dirty="0">
                <a:solidFill>
                  <a:schemeClr val="bg1"/>
                </a:solidFill>
                <a:latin typeface="Gill Sans MT" panose="020B0502020104020203" pitchFamily="34" charset="0"/>
              </a:rPr>
              <a:t>Gaste alguns segundos para explicar a maior parte de sua intenção no código. Crie funções que fazem a mesma coisa que o comentário iria descrever.</a:t>
            </a:r>
            <a:endParaRPr lang="en-US" sz="2300" b="1" dirty="0">
              <a:solidFill>
                <a:schemeClr val="bg1"/>
              </a:solidFill>
              <a:latin typeface="Gill Sans MT" panose="020B0502020104020203" pitchFamily="34" charset="0"/>
            </a:endParaRPr>
          </a:p>
        </p:txBody>
      </p:sp>
      <p:cxnSp>
        <p:nvCxnSpPr>
          <p:cNvPr id="19" name="Connector: Elbow 18">
            <a:extLst>
              <a:ext uri="{FF2B5EF4-FFF2-40B4-BE49-F238E27FC236}">
                <a16:creationId xmlns:a16="http://schemas.microsoft.com/office/drawing/2014/main" id="{F08123CB-3B5E-4FB3-95A3-82AEF1591002}"/>
              </a:ext>
            </a:extLst>
          </p:cNvPr>
          <p:cNvCxnSpPr>
            <a:cxnSpLocks/>
          </p:cNvCxnSpPr>
          <p:nvPr/>
        </p:nvCxnSpPr>
        <p:spPr>
          <a:xfrm>
            <a:off x="1630680" y="4276344"/>
            <a:ext cx="1078992" cy="765757"/>
          </a:xfrm>
          <a:prstGeom prst="bentConnector3">
            <a:avLst>
              <a:gd name="adj1" fmla="val 282"/>
            </a:avLst>
          </a:prstGeom>
          <a:ln>
            <a:solidFill>
              <a:schemeClr val="accent5">
                <a:lumMod val="75000"/>
              </a:schemeClr>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77082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Classes (</a:t>
            </a:r>
            <a:r>
              <a:rPr lang="pt-BR" dirty="0" err="1"/>
              <a:t>Structs</a:t>
            </a:r>
            <a:r>
              <a:rPr lang="pt-BR" dirty="0"/>
              <a:t>)</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52</a:t>
            </a:fld>
            <a:endParaRPr lang="pt-BR"/>
          </a:p>
        </p:txBody>
      </p:sp>
      <p:sp>
        <p:nvSpPr>
          <p:cNvPr id="3" name="Content Placeholder 2">
            <a:extLst>
              <a:ext uri="{FF2B5EF4-FFF2-40B4-BE49-F238E27FC236}">
                <a16:creationId xmlns:a16="http://schemas.microsoft.com/office/drawing/2014/main" id="{5A9622EE-CB5D-493A-B344-69E2618F8611}"/>
              </a:ext>
            </a:extLst>
          </p:cNvPr>
          <p:cNvSpPr>
            <a:spLocks noGrp="1"/>
          </p:cNvSpPr>
          <p:nvPr>
            <p:ph idx="1"/>
          </p:nvPr>
        </p:nvSpPr>
        <p:spPr/>
        <p:txBody>
          <a:bodyPr/>
          <a:lstStyle/>
          <a:p>
            <a:r>
              <a:rPr lang="en-US" dirty="0" err="1"/>
              <a:t>Devem</a:t>
            </a:r>
            <a:r>
              <a:rPr lang="en-US" dirty="0"/>
              <a:t> ser </a:t>
            </a:r>
            <a:r>
              <a:rPr lang="en-US" dirty="0" err="1"/>
              <a:t>pequenas</a:t>
            </a:r>
            <a:endParaRPr lang="en-US" dirty="0"/>
          </a:p>
          <a:p>
            <a:pPr lvl="1"/>
            <a:r>
              <a:rPr lang="en-US" dirty="0" err="1"/>
              <a:t>Métodos</a:t>
            </a:r>
            <a:r>
              <a:rPr lang="en-US" dirty="0"/>
              <a:t> </a:t>
            </a:r>
            <a:r>
              <a:rPr lang="en-US" dirty="0">
                <a:sym typeface="Wingdings" panose="05000000000000000000" pitchFamily="2" charset="2"/>
              </a:rPr>
              <a:t> </a:t>
            </a:r>
            <a:r>
              <a:rPr lang="en-US" dirty="0" err="1"/>
              <a:t>Linhas</a:t>
            </a:r>
            <a:r>
              <a:rPr lang="en-US" dirty="0"/>
              <a:t>,  Classes </a:t>
            </a:r>
            <a:r>
              <a:rPr lang="en-US" dirty="0">
                <a:sym typeface="Wingdings" panose="05000000000000000000" pitchFamily="2" charset="2"/>
              </a:rPr>
              <a:t> </a:t>
            </a:r>
            <a:r>
              <a:rPr lang="en-US" dirty="0" err="1">
                <a:sym typeface="Wingdings" panose="05000000000000000000" pitchFamily="2" charset="2"/>
              </a:rPr>
              <a:t>Responsabilidades</a:t>
            </a:r>
            <a:endParaRPr lang="en-US" dirty="0"/>
          </a:p>
          <a:p>
            <a:r>
              <a:rPr lang="en-US" dirty="0"/>
              <a:t>Single Responsibility Principle</a:t>
            </a:r>
          </a:p>
          <a:p>
            <a:pPr lvl="1"/>
            <a:r>
              <a:rPr lang="pt-BR" dirty="0"/>
              <a:t>Classe deve ter </a:t>
            </a:r>
            <a:r>
              <a:rPr lang="pt-BR" u="sng" dirty="0"/>
              <a:t>apenas uma</a:t>
            </a:r>
            <a:r>
              <a:rPr lang="pt-BR" dirty="0"/>
              <a:t> responsabilidade</a:t>
            </a:r>
          </a:p>
          <a:p>
            <a:pPr lvl="1"/>
            <a:r>
              <a:rPr lang="pt-BR" dirty="0"/>
              <a:t>Apenas um “motivo” para mudar</a:t>
            </a:r>
          </a:p>
          <a:p>
            <a:r>
              <a:rPr lang="pt-PT" dirty="0"/>
              <a:t>“Alta coesão, baixo acoplamento”</a:t>
            </a:r>
            <a:endParaRPr lang="en-US" dirty="0"/>
          </a:p>
          <a:p>
            <a:r>
              <a:rPr lang="en-US" dirty="0" err="1"/>
              <a:t>Organização</a:t>
            </a:r>
            <a:endParaRPr lang="en-US" dirty="0"/>
          </a:p>
          <a:p>
            <a:pPr lvl="1"/>
            <a:endParaRPr lang="en-US" dirty="0"/>
          </a:p>
        </p:txBody>
      </p:sp>
      <p:sp>
        <p:nvSpPr>
          <p:cNvPr id="5" name="Rectangle 4">
            <a:extLst>
              <a:ext uri="{FF2B5EF4-FFF2-40B4-BE49-F238E27FC236}">
                <a16:creationId xmlns:a16="http://schemas.microsoft.com/office/drawing/2014/main" id="{1CC7B51A-7688-492A-BAE5-D2FC88A0538C}"/>
              </a:ext>
            </a:extLst>
          </p:cNvPr>
          <p:cNvSpPr/>
          <p:nvPr/>
        </p:nvSpPr>
        <p:spPr>
          <a:xfrm>
            <a:off x="4454042" y="4920474"/>
            <a:ext cx="6235841" cy="1477328"/>
          </a:xfrm>
          <a:prstGeom prst="rect">
            <a:avLst/>
          </a:prstGeom>
          <a:solidFill>
            <a:schemeClr val="bg1">
              <a:lumMod val="95000"/>
            </a:schemeClr>
          </a:solidFill>
        </p:spPr>
        <p:txBody>
          <a:bodyPr wrap="square">
            <a:spAutoFit/>
          </a:bodyPr>
          <a:lstStyle/>
          <a:p>
            <a:r>
              <a:rPr lang="en-US" dirty="0">
                <a:solidFill>
                  <a:srgbClr val="35965B"/>
                </a:solidFill>
                <a:latin typeface="Courier New" panose="02070309020205020404" pitchFamily="49" charset="0"/>
                <a:cs typeface="Courier New" panose="02070309020205020404" pitchFamily="49" charset="0"/>
              </a:rPr>
              <a:t>// public static constants</a:t>
            </a:r>
          </a:p>
          <a:p>
            <a:r>
              <a:rPr lang="en-US" dirty="0">
                <a:solidFill>
                  <a:srgbClr val="35965B"/>
                </a:solidFill>
                <a:latin typeface="Courier New" panose="02070309020205020404" pitchFamily="49" charset="0"/>
                <a:cs typeface="Courier New" panose="02070309020205020404" pitchFamily="49" charset="0"/>
              </a:rPr>
              <a:t>// private static variables</a:t>
            </a:r>
          </a:p>
          <a:p>
            <a:r>
              <a:rPr lang="en-US" dirty="0">
                <a:solidFill>
                  <a:srgbClr val="35965B"/>
                </a:solidFill>
                <a:latin typeface="Courier New" panose="02070309020205020404" pitchFamily="49" charset="0"/>
                <a:cs typeface="Courier New" panose="02070309020205020404" pitchFamily="49" charset="0"/>
              </a:rPr>
              <a:t>// private instance variables</a:t>
            </a:r>
          </a:p>
          <a:p>
            <a:r>
              <a:rPr lang="en-US" dirty="0">
                <a:solidFill>
                  <a:srgbClr val="35965B"/>
                </a:solidFill>
                <a:latin typeface="Courier New" panose="02070309020205020404" pitchFamily="49" charset="0"/>
                <a:cs typeface="Courier New" panose="02070309020205020404" pitchFamily="49" charset="0"/>
              </a:rPr>
              <a:t>// public functions</a:t>
            </a:r>
          </a:p>
          <a:p>
            <a:r>
              <a:rPr lang="en-US" dirty="0">
                <a:solidFill>
                  <a:srgbClr val="35965B"/>
                </a:solidFill>
                <a:latin typeface="Courier New" panose="02070309020205020404" pitchFamily="49" charset="0"/>
                <a:cs typeface="Courier New" panose="02070309020205020404" pitchFamily="49" charset="0"/>
              </a:rPr>
              <a:t>// private methods called by public function</a:t>
            </a:r>
            <a:endParaRPr lang="en-US" dirty="0">
              <a:latin typeface="Courier New" panose="02070309020205020404" pitchFamily="49" charset="0"/>
              <a:cs typeface="Courier New" panose="02070309020205020404" pitchFamily="49" charset="0"/>
            </a:endParaRPr>
          </a:p>
        </p:txBody>
      </p:sp>
      <p:cxnSp>
        <p:nvCxnSpPr>
          <p:cNvPr id="8" name="Connector: Elbow 7">
            <a:extLst>
              <a:ext uri="{FF2B5EF4-FFF2-40B4-BE49-F238E27FC236}">
                <a16:creationId xmlns:a16="http://schemas.microsoft.com/office/drawing/2014/main" id="{FBABF3CA-4DEB-40EC-B713-98A3CF8B3D4D}"/>
              </a:ext>
            </a:extLst>
          </p:cNvPr>
          <p:cNvCxnSpPr/>
          <p:nvPr/>
        </p:nvCxnSpPr>
        <p:spPr>
          <a:xfrm>
            <a:off x="2308698" y="5385885"/>
            <a:ext cx="2120630" cy="421532"/>
          </a:xfrm>
          <a:prstGeom prst="bentConnector3">
            <a:avLst>
              <a:gd name="adj1" fmla="val 45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53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FINAL DE CONTAS | Profes">
            <a:extLst>
              <a:ext uri="{FF2B5EF4-FFF2-40B4-BE49-F238E27FC236}">
                <a16:creationId xmlns:a16="http://schemas.microsoft.com/office/drawing/2014/main" id="{A6D9F488-BD92-4569-9171-B1061438C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5193" y="2148564"/>
            <a:ext cx="2658012" cy="29084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a:t>Você já...</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53</a:t>
            </a:fld>
            <a:endParaRPr lang="pt-BR"/>
          </a:p>
        </p:txBody>
      </p:sp>
      <p:sp>
        <p:nvSpPr>
          <p:cNvPr id="7" name="Content Placeholder 6"/>
          <p:cNvSpPr>
            <a:spLocks noGrp="1"/>
          </p:cNvSpPr>
          <p:nvPr>
            <p:ph idx="1"/>
          </p:nvPr>
        </p:nvSpPr>
        <p:spPr>
          <a:xfrm>
            <a:off x="342900" y="1668780"/>
            <a:ext cx="10264140" cy="4510416"/>
          </a:xfrm>
        </p:spPr>
        <p:txBody>
          <a:bodyPr>
            <a:normAutofit/>
          </a:bodyPr>
          <a:lstStyle/>
          <a:p>
            <a:pPr fontAlgn="base"/>
            <a:r>
              <a:rPr lang="pt-BR" dirty="0"/>
              <a:t>Fez uma mudança no código e quis voltar?</a:t>
            </a:r>
          </a:p>
          <a:p>
            <a:pPr lvl="1" fontAlgn="base"/>
            <a:r>
              <a:rPr lang="pt-BR" dirty="0"/>
              <a:t>Perdeu o código certo, backup velho demais</a:t>
            </a:r>
          </a:p>
          <a:p>
            <a:pPr fontAlgn="base"/>
            <a:r>
              <a:rPr lang="pt-BR" dirty="0"/>
              <a:t>Quis ter múltiplas versões do mesmo código?</a:t>
            </a:r>
          </a:p>
          <a:p>
            <a:pPr lvl="1" fontAlgn="base"/>
            <a:r>
              <a:rPr lang="pt-BR" dirty="0"/>
              <a:t>Desenvolvimento em paralelo</a:t>
            </a:r>
          </a:p>
          <a:p>
            <a:pPr lvl="1" fontAlgn="base"/>
            <a:r>
              <a:rPr lang="pt-BR" dirty="0"/>
              <a:t>Ver a diferença entre duas (ou mais) versões</a:t>
            </a:r>
          </a:p>
          <a:p>
            <a:pPr fontAlgn="base"/>
            <a:r>
              <a:rPr lang="pt-BR" dirty="0"/>
              <a:t>Gostaria de identificar se uma mudança em particular quebrou ou consertou seu código?</a:t>
            </a:r>
          </a:p>
        </p:txBody>
      </p:sp>
    </p:spTree>
    <p:extLst>
      <p:ext uri="{BB962C8B-B14F-4D97-AF65-F5344CB8AC3E}">
        <p14:creationId xmlns:p14="http://schemas.microsoft.com/office/powerpoint/2010/main" val="2373883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Você já...</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54</a:t>
            </a:fld>
            <a:endParaRPr lang="pt-BR"/>
          </a:p>
        </p:txBody>
      </p:sp>
      <p:pic>
        <p:nvPicPr>
          <p:cNvPr id="9" name="Picture 8">
            <a:extLst>
              <a:ext uri="{FF2B5EF4-FFF2-40B4-BE49-F238E27FC236}">
                <a16:creationId xmlns:a16="http://schemas.microsoft.com/office/drawing/2014/main" id="{36376474-F33C-4B38-A965-9BBBD1B2C6AF}"/>
              </a:ext>
            </a:extLst>
          </p:cNvPr>
          <p:cNvPicPr>
            <a:picLocks noChangeAspect="1"/>
          </p:cNvPicPr>
          <p:nvPr/>
        </p:nvPicPr>
        <p:blipFill>
          <a:blip r:embed="rId3"/>
          <a:stretch>
            <a:fillRect/>
          </a:stretch>
        </p:blipFill>
        <p:spPr>
          <a:xfrm>
            <a:off x="1075315" y="2126367"/>
            <a:ext cx="5677705" cy="3274886"/>
          </a:xfrm>
          <a:prstGeom prst="rect">
            <a:avLst/>
          </a:prstGeom>
        </p:spPr>
      </p:pic>
      <p:grpSp>
        <p:nvGrpSpPr>
          <p:cNvPr id="7" name="Group 6">
            <a:extLst>
              <a:ext uri="{FF2B5EF4-FFF2-40B4-BE49-F238E27FC236}">
                <a16:creationId xmlns:a16="http://schemas.microsoft.com/office/drawing/2014/main" id="{35467F33-3D63-47A6-B2B2-B43F7357CF6C}"/>
              </a:ext>
            </a:extLst>
          </p:cNvPr>
          <p:cNvGrpSpPr/>
          <p:nvPr/>
        </p:nvGrpSpPr>
        <p:grpSpPr>
          <a:xfrm>
            <a:off x="7896362" y="2126367"/>
            <a:ext cx="3220323" cy="3220323"/>
            <a:chOff x="7375098" y="1933977"/>
            <a:chExt cx="3542355" cy="3542355"/>
          </a:xfrm>
        </p:grpSpPr>
        <p:pic>
          <p:nvPicPr>
            <p:cNvPr id="8" name="Picture 6" descr="Eles têm dois empregos (ou mais!): a galera que é um verdadeiro ...">
              <a:extLst>
                <a:ext uri="{FF2B5EF4-FFF2-40B4-BE49-F238E27FC236}">
                  <a16:creationId xmlns:a16="http://schemas.microsoft.com/office/drawing/2014/main" id="{34665379-C7F5-4191-A70C-892E0C7542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098" y="1933977"/>
              <a:ext cx="3542355" cy="35423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232D037-AAA3-491B-AF70-2B27D8AFB6A4}"/>
                </a:ext>
              </a:extLst>
            </p:cNvPr>
            <p:cNvSpPr txBox="1"/>
            <p:nvPr/>
          </p:nvSpPr>
          <p:spPr>
            <a:xfrm>
              <a:off x="8523027" y="4553002"/>
              <a:ext cx="1483098" cy="923330"/>
            </a:xfrm>
            <a:prstGeom prst="rect">
              <a:avLst/>
            </a:prstGeom>
            <a:noFill/>
          </p:spPr>
          <p:txBody>
            <a:bodyPr wrap="none" rtlCol="0">
              <a:spAutoFit/>
            </a:bodyPr>
            <a:lstStyle/>
            <a:p>
              <a:r>
                <a:rPr lang="en-US" sz="5400" b="1" dirty="0">
                  <a:solidFill>
                    <a:schemeClr val="bg1"/>
                  </a:solidFill>
                  <a:latin typeface="Lato-Bold"/>
                </a:rPr>
                <a:t>NO!</a:t>
              </a:r>
            </a:p>
          </p:txBody>
        </p:sp>
      </p:grpSp>
    </p:spTree>
    <p:extLst>
      <p:ext uri="{BB962C8B-B14F-4D97-AF65-F5344CB8AC3E}">
        <p14:creationId xmlns:p14="http://schemas.microsoft.com/office/powerpoint/2010/main" val="9379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Controle de versão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55</a:t>
            </a:fld>
            <a:endParaRPr lang="pt-BR"/>
          </a:p>
        </p:txBody>
      </p:sp>
      <p:sp>
        <p:nvSpPr>
          <p:cNvPr id="9" name="TextBox 8">
            <a:extLst>
              <a:ext uri="{FF2B5EF4-FFF2-40B4-BE49-F238E27FC236}">
                <a16:creationId xmlns:a16="http://schemas.microsoft.com/office/drawing/2014/main" id="{6EA2BA0E-0C99-4C6F-B03F-86ABC6D32966}"/>
              </a:ext>
            </a:extLst>
          </p:cNvPr>
          <p:cNvSpPr txBox="1"/>
          <p:nvPr/>
        </p:nvSpPr>
        <p:spPr>
          <a:xfrm>
            <a:off x="512140" y="1887388"/>
            <a:ext cx="3383280" cy="946293"/>
          </a:xfrm>
          <a:prstGeom prst="rect">
            <a:avLst/>
          </a:prstGeom>
          <a:solidFill>
            <a:schemeClr val="accent6">
              <a:lumMod val="40000"/>
              <a:lumOff val="60000"/>
            </a:schemeClr>
          </a:solidFill>
        </p:spPr>
        <p:txBody>
          <a:bodyPr wrap="none" rtlCol="0" anchor="ctr">
            <a:spAutoFit/>
          </a:bodyPr>
          <a:lstStyle/>
          <a:p>
            <a:pPr algn="ctr"/>
            <a:r>
              <a:rPr lang="en-US" sz="3600" b="1" dirty="0" err="1">
                <a:latin typeface="Gill Sans MT" panose="020B0502020104020203" pitchFamily="34" charset="0"/>
              </a:rPr>
              <a:t>Histórico</a:t>
            </a:r>
            <a:endParaRPr lang="en-US" sz="3600" b="1" dirty="0">
              <a:latin typeface="Gill Sans MT" panose="020B0502020104020203" pitchFamily="34" charset="0"/>
            </a:endParaRPr>
          </a:p>
        </p:txBody>
      </p:sp>
      <p:sp>
        <p:nvSpPr>
          <p:cNvPr id="10" name="TextBox 9">
            <a:extLst>
              <a:ext uri="{FF2B5EF4-FFF2-40B4-BE49-F238E27FC236}">
                <a16:creationId xmlns:a16="http://schemas.microsoft.com/office/drawing/2014/main" id="{F681584A-ABB6-4A62-B841-BFBA1D413A2E}"/>
              </a:ext>
            </a:extLst>
          </p:cNvPr>
          <p:cNvSpPr txBox="1"/>
          <p:nvPr/>
        </p:nvSpPr>
        <p:spPr>
          <a:xfrm>
            <a:off x="4404360" y="1854732"/>
            <a:ext cx="3383280" cy="946293"/>
          </a:xfrm>
          <a:prstGeom prst="rect">
            <a:avLst/>
          </a:prstGeom>
          <a:solidFill>
            <a:schemeClr val="accent6">
              <a:lumMod val="40000"/>
              <a:lumOff val="60000"/>
            </a:schemeClr>
          </a:solidFill>
        </p:spPr>
        <p:txBody>
          <a:bodyPr wrap="none" rtlCol="0" anchor="ctr">
            <a:spAutoFit/>
          </a:bodyPr>
          <a:lstStyle/>
          <a:p>
            <a:pPr algn="ctr"/>
            <a:r>
              <a:rPr lang="en-US" sz="3600" b="1" dirty="0" err="1">
                <a:latin typeface="Gill Sans MT" panose="020B0502020104020203" pitchFamily="34" charset="0"/>
              </a:rPr>
              <a:t>Colaboração</a:t>
            </a:r>
            <a:endParaRPr lang="en-US" sz="3600" b="1" dirty="0">
              <a:latin typeface="Gill Sans MT" panose="020B0502020104020203" pitchFamily="34" charset="0"/>
            </a:endParaRPr>
          </a:p>
        </p:txBody>
      </p:sp>
      <p:sp>
        <p:nvSpPr>
          <p:cNvPr id="11" name="TextBox 10">
            <a:extLst>
              <a:ext uri="{FF2B5EF4-FFF2-40B4-BE49-F238E27FC236}">
                <a16:creationId xmlns:a16="http://schemas.microsoft.com/office/drawing/2014/main" id="{1CFFDC9C-FEFF-4038-A0D3-0B8FDF246BD0}"/>
              </a:ext>
            </a:extLst>
          </p:cNvPr>
          <p:cNvSpPr txBox="1"/>
          <p:nvPr/>
        </p:nvSpPr>
        <p:spPr>
          <a:xfrm>
            <a:off x="8296580" y="1854731"/>
            <a:ext cx="3383280" cy="946293"/>
          </a:xfrm>
          <a:prstGeom prst="rect">
            <a:avLst/>
          </a:prstGeom>
          <a:solidFill>
            <a:schemeClr val="accent6">
              <a:lumMod val="40000"/>
              <a:lumOff val="60000"/>
            </a:schemeClr>
          </a:solidFill>
        </p:spPr>
        <p:txBody>
          <a:bodyPr wrap="none" rtlCol="0" anchor="ctr">
            <a:spAutoFit/>
          </a:bodyPr>
          <a:lstStyle/>
          <a:p>
            <a:pPr algn="ctr"/>
            <a:r>
              <a:rPr lang="en-US" sz="3600" b="1" dirty="0" err="1">
                <a:latin typeface="Gill Sans MT" panose="020B0502020104020203" pitchFamily="34" charset="0"/>
              </a:rPr>
              <a:t>Variações</a:t>
            </a:r>
            <a:endParaRPr lang="en-US" sz="3600" b="1" dirty="0">
              <a:latin typeface="Gill Sans MT" panose="020B0502020104020203" pitchFamily="34" charset="0"/>
            </a:endParaRPr>
          </a:p>
        </p:txBody>
      </p:sp>
      <p:sp>
        <p:nvSpPr>
          <p:cNvPr id="12" name="TextBox 11">
            <a:extLst>
              <a:ext uri="{FF2B5EF4-FFF2-40B4-BE49-F238E27FC236}">
                <a16:creationId xmlns:a16="http://schemas.microsoft.com/office/drawing/2014/main" id="{38FBF4E8-5315-46EC-815F-C073E63678BD}"/>
              </a:ext>
            </a:extLst>
          </p:cNvPr>
          <p:cNvSpPr txBox="1"/>
          <p:nvPr/>
        </p:nvSpPr>
        <p:spPr>
          <a:xfrm>
            <a:off x="3735198" y="3596530"/>
            <a:ext cx="8003153" cy="1754326"/>
          </a:xfrm>
          <a:prstGeom prst="rect">
            <a:avLst/>
          </a:prstGeom>
          <a:noFill/>
        </p:spPr>
        <p:txBody>
          <a:bodyPr wrap="none" rtlCol="0">
            <a:spAutoFit/>
          </a:bodyPr>
          <a:lstStyle/>
          <a:p>
            <a:pPr marL="571500" indent="-571500">
              <a:buFont typeface="Wingdings" panose="05000000000000000000" pitchFamily="2" charset="2"/>
              <a:buChar char="§"/>
            </a:pPr>
            <a:r>
              <a:rPr lang="en-US" sz="3600" dirty="0" err="1">
                <a:latin typeface="Gill Sans MT" panose="020B0502020104020203" pitchFamily="34" charset="0"/>
              </a:rPr>
              <a:t>Quem</a:t>
            </a:r>
            <a:r>
              <a:rPr lang="en-US" sz="3600" dirty="0">
                <a:latin typeface="Gill Sans MT" panose="020B0502020104020203" pitchFamily="34" charset="0"/>
              </a:rPr>
              <a:t> fez o que, </a:t>
            </a:r>
            <a:r>
              <a:rPr lang="en-US" sz="3600" dirty="0" err="1">
                <a:latin typeface="Gill Sans MT" panose="020B0502020104020203" pitchFamily="34" charset="0"/>
              </a:rPr>
              <a:t>quando</a:t>
            </a:r>
            <a:r>
              <a:rPr lang="en-US" sz="3600" dirty="0">
                <a:latin typeface="Gill Sans MT" panose="020B0502020104020203" pitchFamily="34" charset="0"/>
              </a:rPr>
              <a:t> e </a:t>
            </a:r>
            <a:r>
              <a:rPr lang="en-US" sz="3600" dirty="0" err="1">
                <a:latin typeface="Gill Sans MT" panose="020B0502020104020203" pitchFamily="34" charset="0"/>
              </a:rPr>
              <a:t>onde</a:t>
            </a:r>
            <a:endParaRPr lang="en-US" sz="3600" dirty="0">
              <a:latin typeface="Gill Sans MT" panose="020B0502020104020203" pitchFamily="34" charset="0"/>
            </a:endParaRPr>
          </a:p>
          <a:p>
            <a:pPr marL="571500" indent="-571500">
              <a:buFont typeface="Wingdings" panose="05000000000000000000" pitchFamily="2" charset="2"/>
              <a:buChar char="§"/>
            </a:pPr>
            <a:r>
              <a:rPr lang="en-US" sz="3600" dirty="0" err="1">
                <a:latin typeface="Gill Sans MT" panose="020B0502020104020203" pitchFamily="34" charset="0"/>
              </a:rPr>
              <a:t>Trabalho</a:t>
            </a:r>
            <a:r>
              <a:rPr lang="en-US" sz="3600" dirty="0">
                <a:latin typeface="Gill Sans MT" panose="020B0502020104020203" pitchFamily="34" charset="0"/>
              </a:rPr>
              <a:t> </a:t>
            </a:r>
            <a:r>
              <a:rPr lang="en-US" sz="3600" dirty="0" err="1">
                <a:latin typeface="Gill Sans MT" panose="020B0502020104020203" pitchFamily="34" charset="0"/>
              </a:rPr>
              <a:t>simultâneo</a:t>
            </a:r>
            <a:r>
              <a:rPr lang="en-US" sz="3600" dirty="0">
                <a:latin typeface="Gill Sans MT" panose="020B0502020104020203" pitchFamily="34" charset="0"/>
              </a:rPr>
              <a:t> no </a:t>
            </a:r>
            <a:r>
              <a:rPr lang="en-US" sz="3600" dirty="0" err="1">
                <a:latin typeface="Gill Sans MT" panose="020B0502020104020203" pitchFamily="34" charset="0"/>
              </a:rPr>
              <a:t>mesmo</a:t>
            </a:r>
            <a:r>
              <a:rPr lang="en-US" sz="3600" dirty="0">
                <a:latin typeface="Gill Sans MT" panose="020B0502020104020203" pitchFamily="34" charset="0"/>
              </a:rPr>
              <a:t> </a:t>
            </a:r>
            <a:r>
              <a:rPr lang="en-US" sz="3600" dirty="0" err="1">
                <a:latin typeface="Gill Sans MT" panose="020B0502020104020203" pitchFamily="34" charset="0"/>
              </a:rPr>
              <a:t>código</a:t>
            </a:r>
            <a:endParaRPr lang="en-US" sz="3600" dirty="0">
              <a:latin typeface="Gill Sans MT" panose="020B0502020104020203" pitchFamily="34" charset="0"/>
            </a:endParaRPr>
          </a:p>
          <a:p>
            <a:pPr marL="571500" indent="-571500">
              <a:buFont typeface="Wingdings" panose="05000000000000000000" pitchFamily="2" charset="2"/>
              <a:buChar char="§"/>
            </a:pPr>
            <a:r>
              <a:rPr lang="en-US" sz="3600" dirty="0" err="1">
                <a:latin typeface="Gill Sans MT" panose="020B0502020104020203" pitchFamily="34" charset="0"/>
              </a:rPr>
              <a:t>Linhas</a:t>
            </a:r>
            <a:r>
              <a:rPr lang="en-US" sz="3600" dirty="0">
                <a:latin typeface="Gill Sans MT" panose="020B0502020104020203" pitchFamily="34" charset="0"/>
              </a:rPr>
              <a:t> de </a:t>
            </a:r>
            <a:r>
              <a:rPr lang="en-US" sz="3600" dirty="0" err="1">
                <a:latin typeface="Gill Sans MT" panose="020B0502020104020203" pitchFamily="34" charset="0"/>
              </a:rPr>
              <a:t>evolução</a:t>
            </a:r>
            <a:r>
              <a:rPr lang="en-US" sz="3600" dirty="0">
                <a:latin typeface="Gill Sans MT" panose="020B0502020104020203" pitchFamily="34" charset="0"/>
              </a:rPr>
              <a:t> </a:t>
            </a:r>
            <a:r>
              <a:rPr lang="en-US" sz="3600" dirty="0" err="1">
                <a:latin typeface="Gill Sans MT" panose="020B0502020104020203" pitchFamily="34" charset="0"/>
              </a:rPr>
              <a:t>em</a:t>
            </a:r>
            <a:r>
              <a:rPr lang="en-US" sz="3600" dirty="0">
                <a:latin typeface="Gill Sans MT" panose="020B0502020104020203" pitchFamily="34" charset="0"/>
              </a:rPr>
              <a:t> </a:t>
            </a:r>
            <a:r>
              <a:rPr lang="en-US" sz="3600" dirty="0" err="1">
                <a:latin typeface="Gill Sans MT" panose="020B0502020104020203" pitchFamily="34" charset="0"/>
              </a:rPr>
              <a:t>paralelo</a:t>
            </a:r>
            <a:endParaRPr lang="en-US" sz="3600" dirty="0">
              <a:latin typeface="Gill Sans MT" panose="020B0502020104020203" pitchFamily="34" charset="0"/>
            </a:endParaRPr>
          </a:p>
        </p:txBody>
      </p:sp>
      <p:pic>
        <p:nvPicPr>
          <p:cNvPr id="13" name="Picture 2" descr="Garota tenta pôr “pai do Chris” no cartão e o desfecho é incrível ...">
            <a:extLst>
              <a:ext uri="{FF2B5EF4-FFF2-40B4-BE49-F238E27FC236}">
                <a16:creationId xmlns:a16="http://schemas.microsoft.com/office/drawing/2014/main" id="{4571EF3B-F90B-4C51-9C91-D487E5747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31" y="3509717"/>
            <a:ext cx="2763740" cy="1841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614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02B62414-E5D0-4A45-BA76-1FF1F12B72BF}"/>
              </a:ext>
            </a:extLst>
          </p:cNvPr>
          <p:cNvSpPr>
            <a:spLocks noGrp="1"/>
          </p:cNvSpPr>
          <p:nvPr>
            <p:ph type="subTitle" idx="13"/>
          </p:nvPr>
        </p:nvSpPr>
        <p:spPr/>
        <p:txBody>
          <a:bodyPr/>
          <a:lstStyle/>
          <a:p>
            <a:r>
              <a:rPr lang="pt-BR" dirty="0" err="1"/>
              <a:t>Git</a:t>
            </a:r>
            <a:endParaRPr lang="pt-BR" dirty="0"/>
          </a:p>
        </p:txBody>
      </p:sp>
      <p:sp>
        <p:nvSpPr>
          <p:cNvPr id="4" name="Title 3"/>
          <p:cNvSpPr>
            <a:spLocks noGrp="1"/>
          </p:cNvSpPr>
          <p:nvPr>
            <p:ph type="title"/>
          </p:nvPr>
        </p:nvSpPr>
        <p:spPr/>
        <p:txBody>
          <a:bodyPr/>
          <a:lstStyle/>
          <a:p>
            <a:r>
              <a:rPr lang="pt-BR" dirty="0"/>
              <a:t>Controle de versão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56</a:t>
            </a:fld>
            <a:endParaRPr lang="pt-BR"/>
          </a:p>
        </p:txBody>
      </p:sp>
      <p:sp>
        <p:nvSpPr>
          <p:cNvPr id="9" name="Content Placeholder 8">
            <a:extLst>
              <a:ext uri="{FF2B5EF4-FFF2-40B4-BE49-F238E27FC236}">
                <a16:creationId xmlns:a16="http://schemas.microsoft.com/office/drawing/2014/main" id="{5BFB66DD-EFC9-412B-9305-B0ABBB5EEDE9}"/>
              </a:ext>
            </a:extLst>
          </p:cNvPr>
          <p:cNvSpPr>
            <a:spLocks noGrp="1"/>
          </p:cNvSpPr>
          <p:nvPr>
            <p:ph idx="1"/>
          </p:nvPr>
        </p:nvSpPr>
        <p:spPr>
          <a:xfrm>
            <a:off x="342900" y="1781376"/>
            <a:ext cx="11506200" cy="4397819"/>
          </a:xfrm>
        </p:spPr>
        <p:txBody>
          <a:bodyPr>
            <a:noAutofit/>
          </a:bodyPr>
          <a:lstStyle/>
          <a:p>
            <a:r>
              <a:rPr lang="pt-BR" dirty="0"/>
              <a:t>Sistema de controle de versões distribuído</a:t>
            </a:r>
          </a:p>
          <a:p>
            <a:r>
              <a:rPr lang="pt-BR" dirty="0"/>
              <a:t>Desenvolvimento do kernel do Linux</a:t>
            </a:r>
          </a:p>
          <a:p>
            <a:pPr lvl="1"/>
            <a:r>
              <a:rPr lang="pt-BR" dirty="0"/>
              <a:t>Linus Torvalds, 2005</a:t>
            </a:r>
          </a:p>
          <a:p>
            <a:r>
              <a:rPr lang="pt-BR" dirty="0" err="1"/>
              <a:t>Github</a:t>
            </a:r>
            <a:endParaRPr lang="pt-BR" dirty="0"/>
          </a:p>
          <a:p>
            <a:pPr lvl="1"/>
            <a:r>
              <a:rPr lang="pt-BR" dirty="0"/>
              <a:t>Serviço para armazenar repositórios</a:t>
            </a:r>
          </a:p>
          <a:p>
            <a:pPr lvl="1"/>
            <a:r>
              <a:rPr lang="pt-BR" dirty="0"/>
              <a:t>Estudantes ganham alguns extras</a:t>
            </a:r>
          </a:p>
          <a:p>
            <a:pPr lvl="2"/>
            <a:r>
              <a:rPr lang="pt-BR" dirty="0">
                <a:hlinkClick r:id="rId3"/>
              </a:rPr>
              <a:t>https://education.github.com/pack</a:t>
            </a:r>
            <a:r>
              <a:rPr lang="pt-BR" dirty="0"/>
              <a:t> </a:t>
            </a:r>
          </a:p>
          <a:p>
            <a:endParaRPr lang="pt-BR" dirty="0"/>
          </a:p>
        </p:txBody>
      </p:sp>
      <p:pic>
        <p:nvPicPr>
          <p:cNvPr id="4098" name="Picture 2" descr="Workshop Git+Github para iniciantes - Sympla">
            <a:extLst>
              <a:ext uri="{FF2B5EF4-FFF2-40B4-BE49-F238E27FC236}">
                <a16:creationId xmlns:a16="http://schemas.microsoft.com/office/drawing/2014/main" id="{86A7E44A-6114-4C3D-B984-F60C454D0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4288" y="2964366"/>
            <a:ext cx="3903423" cy="218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26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4AF6CD10-CBF4-4A0A-95C7-07A4D7684F28}"/>
              </a:ext>
            </a:extLst>
          </p:cNvPr>
          <p:cNvSpPr>
            <a:spLocks noGrp="1"/>
          </p:cNvSpPr>
          <p:nvPr>
            <p:ph type="subTitle" idx="13"/>
          </p:nvPr>
        </p:nvSpPr>
        <p:spPr/>
        <p:txBody>
          <a:bodyPr/>
          <a:lstStyle/>
          <a:p>
            <a:r>
              <a:rPr lang="en-US" dirty="0"/>
              <a:t>Git – Snapshots</a:t>
            </a:r>
            <a:endParaRPr lang="pt-BR" dirty="0"/>
          </a:p>
        </p:txBody>
      </p:sp>
      <p:sp>
        <p:nvSpPr>
          <p:cNvPr id="4" name="Title 3"/>
          <p:cNvSpPr>
            <a:spLocks noGrp="1"/>
          </p:cNvSpPr>
          <p:nvPr>
            <p:ph type="title"/>
          </p:nvPr>
        </p:nvSpPr>
        <p:spPr/>
        <p:txBody>
          <a:bodyPr/>
          <a:lstStyle/>
          <a:p>
            <a:r>
              <a:rPr lang="pt-BR" dirty="0"/>
              <a:t>Controle de versão</a:t>
            </a:r>
          </a:p>
        </p:txBody>
      </p:sp>
      <p:sp>
        <p:nvSpPr>
          <p:cNvPr id="6" name="Footer Placeholder 5"/>
          <p:cNvSpPr>
            <a:spLocks noGrp="1"/>
          </p:cNvSpPr>
          <p:nvPr>
            <p:ph type="ftr" sz="quarter" idx="11"/>
          </p:nvPr>
        </p:nvSpPr>
        <p:spPr/>
        <p:txBody>
          <a:bodyPr/>
          <a:lstStyle/>
          <a:p>
            <a:r>
              <a:rPr lang="pt-BR"/>
              <a:t>PDS 2 - Boas práticas de desenvolvimento</a:t>
            </a:r>
            <a:endParaRPr lang="pt-BR" dirty="0"/>
          </a:p>
        </p:txBody>
      </p:sp>
      <p:sp>
        <p:nvSpPr>
          <p:cNvPr id="2" name="Slide Number Placeholder 1"/>
          <p:cNvSpPr>
            <a:spLocks noGrp="1"/>
          </p:cNvSpPr>
          <p:nvPr>
            <p:ph type="sldNum" sz="quarter" idx="12"/>
          </p:nvPr>
        </p:nvSpPr>
        <p:spPr/>
        <p:txBody>
          <a:bodyPr/>
          <a:lstStyle/>
          <a:p>
            <a:fld id="{24E2B50C-3A70-468C-89E3-85B76D24365E}" type="slidenum">
              <a:rPr lang="pt-BR" smtClean="0"/>
              <a:pPr/>
              <a:t>57</a:t>
            </a:fld>
            <a:endParaRPr lang="pt-BR"/>
          </a:p>
        </p:txBody>
      </p:sp>
      <p:sp>
        <p:nvSpPr>
          <p:cNvPr id="9" name="Content Placeholder 8">
            <a:extLst>
              <a:ext uri="{FF2B5EF4-FFF2-40B4-BE49-F238E27FC236}">
                <a16:creationId xmlns:a16="http://schemas.microsoft.com/office/drawing/2014/main" id="{0FF0A0FC-418E-4E3A-A5AE-F8258137C83A}"/>
              </a:ext>
            </a:extLst>
          </p:cNvPr>
          <p:cNvSpPr>
            <a:spLocks noGrp="1"/>
          </p:cNvSpPr>
          <p:nvPr>
            <p:ph idx="1"/>
          </p:nvPr>
        </p:nvSpPr>
        <p:spPr>
          <a:xfrm>
            <a:off x="342900" y="1781376"/>
            <a:ext cx="11506200" cy="4397819"/>
          </a:xfrm>
        </p:spPr>
        <p:txBody>
          <a:bodyPr/>
          <a:lstStyle/>
          <a:p>
            <a:r>
              <a:rPr lang="pt-BR" dirty="0"/>
              <a:t>Armazena dados (código) como </a:t>
            </a:r>
            <a:r>
              <a:rPr lang="pt-BR" u="sng" dirty="0"/>
              <a:t>snapshots</a:t>
            </a:r>
            <a:r>
              <a:rPr lang="pt-BR" dirty="0"/>
              <a:t> </a:t>
            </a:r>
          </a:p>
          <a:p>
            <a:pPr lvl="1"/>
            <a:r>
              <a:rPr lang="pt-BR" dirty="0"/>
              <a:t>Evolução do projeto ao longo do tempo</a:t>
            </a:r>
          </a:p>
          <a:p>
            <a:pPr fontAlgn="base"/>
            <a:r>
              <a:rPr lang="pt-BR" dirty="0"/>
              <a:t>Você decide </a:t>
            </a:r>
            <a:r>
              <a:rPr lang="pt-BR" u="sng" dirty="0"/>
              <a:t>quando</a:t>
            </a:r>
            <a:r>
              <a:rPr lang="pt-BR" dirty="0"/>
              <a:t> realizar um snapshot e os </a:t>
            </a:r>
            <a:r>
              <a:rPr lang="pt-BR" u="sng" dirty="0"/>
              <a:t>arquivos</a:t>
            </a:r>
            <a:r>
              <a:rPr lang="pt-BR" dirty="0"/>
              <a:t> </a:t>
            </a:r>
          </a:p>
          <a:p>
            <a:pPr lvl="1" fontAlgn="base"/>
            <a:r>
              <a:rPr lang="pt-BR" dirty="0"/>
              <a:t>Quais devem fazer parte “da foto” (estado)</a:t>
            </a:r>
          </a:p>
          <a:p>
            <a:pPr fontAlgn="base"/>
            <a:r>
              <a:rPr lang="pt-BR" dirty="0"/>
              <a:t>Pode voltar para verificar qualquer snapshot</a:t>
            </a:r>
          </a:p>
          <a:p>
            <a:pPr fontAlgn="base"/>
            <a:r>
              <a:rPr lang="pt-BR" dirty="0"/>
              <a:t>Quase todas as operações são locais</a:t>
            </a:r>
          </a:p>
          <a:p>
            <a:pPr lvl="1" fontAlgn="base"/>
            <a:r>
              <a:rPr lang="pt-BR" dirty="0"/>
              <a:t>Eventualmente sincronizado com o servidor (local/remoto)</a:t>
            </a:r>
          </a:p>
        </p:txBody>
      </p:sp>
      <p:sp>
        <p:nvSpPr>
          <p:cNvPr id="10" name="Rectangle 9">
            <a:extLst>
              <a:ext uri="{FF2B5EF4-FFF2-40B4-BE49-F238E27FC236}">
                <a16:creationId xmlns:a16="http://schemas.microsoft.com/office/drawing/2014/main" id="{96403004-828A-4B55-98BA-BAE8A743DF6A}"/>
              </a:ext>
            </a:extLst>
          </p:cNvPr>
          <p:cNvSpPr/>
          <p:nvPr/>
        </p:nvSpPr>
        <p:spPr>
          <a:xfrm>
            <a:off x="241025" y="6147032"/>
            <a:ext cx="7794434"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hlinkClick r:id="rId3"/>
              </a:rPr>
              <a:t>https://git-scm.com/book/pt-br/v1/Primeiros-passos-No%C3%A7%C3%B5es-B%C3%A1sicas-de-Git</a:t>
            </a:r>
            <a:r>
              <a:rPr lang="pt-BR" sz="1100" dirty="0">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AD559F28-46DB-4F59-A719-ACA9EB893AB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104259" y="1837040"/>
            <a:ext cx="1042807" cy="1019398"/>
          </a:xfrm>
          <a:prstGeom prst="rect">
            <a:avLst/>
          </a:prstGeom>
        </p:spPr>
      </p:pic>
    </p:spTree>
    <p:extLst>
      <p:ext uri="{BB962C8B-B14F-4D97-AF65-F5344CB8AC3E}">
        <p14:creationId xmlns:p14="http://schemas.microsoft.com/office/powerpoint/2010/main" val="8591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4023AE27-B2A4-44C2-B116-CE049ECBCEF1}"/>
              </a:ext>
            </a:extLst>
          </p:cNvPr>
          <p:cNvSpPr>
            <a:spLocks noGrp="1"/>
          </p:cNvSpPr>
          <p:nvPr>
            <p:ph type="subTitle" idx="13"/>
          </p:nvPr>
        </p:nvSpPr>
        <p:spPr/>
        <p:txBody>
          <a:bodyPr/>
          <a:lstStyle/>
          <a:p>
            <a:r>
              <a:rPr lang="en-US" dirty="0"/>
              <a:t>Git</a:t>
            </a:r>
            <a:endParaRPr lang="pt-BR" dirty="0"/>
          </a:p>
        </p:txBody>
      </p:sp>
      <p:sp>
        <p:nvSpPr>
          <p:cNvPr id="4" name="Title 3"/>
          <p:cNvSpPr>
            <a:spLocks noGrp="1"/>
          </p:cNvSpPr>
          <p:nvPr>
            <p:ph type="title"/>
          </p:nvPr>
        </p:nvSpPr>
        <p:spPr/>
        <p:txBody>
          <a:bodyPr/>
          <a:lstStyle/>
          <a:p>
            <a:r>
              <a:rPr lang="pt-BR" dirty="0"/>
              <a:t>Controle de versão</a:t>
            </a:r>
          </a:p>
        </p:txBody>
      </p:sp>
      <p:sp>
        <p:nvSpPr>
          <p:cNvPr id="6" name="Footer Placeholder 5"/>
          <p:cNvSpPr>
            <a:spLocks noGrp="1"/>
          </p:cNvSpPr>
          <p:nvPr>
            <p:ph type="ftr" sz="quarter" idx="11"/>
          </p:nvPr>
        </p:nvSpPr>
        <p:spPr/>
        <p:txBody>
          <a:bodyPr/>
          <a:lstStyle/>
          <a:p>
            <a:r>
              <a:rPr lang="pt-BR"/>
              <a:t>PDS 2 - Boas práticas de desenvolvimento</a:t>
            </a:r>
            <a:endParaRPr lang="pt-BR" dirty="0"/>
          </a:p>
        </p:txBody>
      </p:sp>
      <p:sp>
        <p:nvSpPr>
          <p:cNvPr id="2" name="Slide Number Placeholder 1"/>
          <p:cNvSpPr>
            <a:spLocks noGrp="1"/>
          </p:cNvSpPr>
          <p:nvPr>
            <p:ph type="sldNum" sz="quarter" idx="12"/>
          </p:nvPr>
        </p:nvSpPr>
        <p:spPr/>
        <p:txBody>
          <a:bodyPr/>
          <a:lstStyle/>
          <a:p>
            <a:fld id="{24E2B50C-3A70-468C-89E3-85B76D24365E}" type="slidenum">
              <a:rPr lang="pt-BR" smtClean="0"/>
              <a:pPr/>
              <a:t>58</a:t>
            </a:fld>
            <a:endParaRPr lang="pt-BR"/>
          </a:p>
        </p:txBody>
      </p:sp>
      <p:sp>
        <p:nvSpPr>
          <p:cNvPr id="5" name="Content Placeholder 4">
            <a:extLst>
              <a:ext uri="{FF2B5EF4-FFF2-40B4-BE49-F238E27FC236}">
                <a16:creationId xmlns:a16="http://schemas.microsoft.com/office/drawing/2014/main" id="{B91857BA-6BE3-438D-A5E6-1AD18B4081D9}"/>
              </a:ext>
            </a:extLst>
          </p:cNvPr>
          <p:cNvSpPr>
            <a:spLocks noGrp="1"/>
          </p:cNvSpPr>
          <p:nvPr>
            <p:ph idx="1"/>
          </p:nvPr>
        </p:nvSpPr>
        <p:spPr/>
        <p:txBody>
          <a:bodyPr>
            <a:normAutofit/>
          </a:bodyPr>
          <a:lstStyle/>
          <a:p>
            <a:r>
              <a:rPr lang="pt-BR" sz="3200" dirty="0"/>
              <a:t>Repositório</a:t>
            </a:r>
          </a:p>
          <a:p>
            <a:pPr lvl="1"/>
            <a:r>
              <a:rPr lang="pt-BR" sz="2800" dirty="0"/>
              <a:t>Coleção de arquivos e o histórico dos mesmos</a:t>
            </a:r>
          </a:p>
          <a:p>
            <a:pPr lvl="1"/>
            <a:r>
              <a:rPr lang="pt-BR" sz="2800" dirty="0"/>
              <a:t>Máquina local ou servidor remoto (</a:t>
            </a:r>
            <a:r>
              <a:rPr lang="pt-BR" sz="2800" dirty="0" err="1"/>
              <a:t>github</a:t>
            </a:r>
            <a:r>
              <a:rPr lang="pt-BR" sz="2800" dirty="0"/>
              <a:t>)</a:t>
            </a:r>
          </a:p>
          <a:p>
            <a:endParaRPr lang="pt-BR" dirty="0"/>
          </a:p>
          <a:p>
            <a:endParaRPr lang="pt-BR" dirty="0"/>
          </a:p>
          <a:p>
            <a:endParaRPr lang="pt-BR" dirty="0"/>
          </a:p>
          <a:p>
            <a:pPr marL="0" indent="0">
              <a:buNone/>
            </a:pPr>
            <a:r>
              <a:rPr lang="pt-BR" dirty="0"/>
              <a:t> </a:t>
            </a:r>
          </a:p>
          <a:p>
            <a:endParaRPr lang="pt-BR" dirty="0"/>
          </a:p>
          <a:p>
            <a:endParaRPr lang="pt-BR" dirty="0"/>
          </a:p>
          <a:p>
            <a:endParaRPr lang="pt-BR" dirty="0"/>
          </a:p>
          <a:p>
            <a:endParaRPr lang="pt-BR" dirty="0"/>
          </a:p>
        </p:txBody>
      </p:sp>
      <p:sp>
        <p:nvSpPr>
          <p:cNvPr id="3" name="Rectangle 2">
            <a:extLst>
              <a:ext uri="{FF2B5EF4-FFF2-40B4-BE49-F238E27FC236}">
                <a16:creationId xmlns:a16="http://schemas.microsoft.com/office/drawing/2014/main" id="{01291B01-B9FA-4ECB-B977-817D28136919}"/>
              </a:ext>
            </a:extLst>
          </p:cNvPr>
          <p:cNvSpPr/>
          <p:nvPr/>
        </p:nvSpPr>
        <p:spPr>
          <a:xfrm>
            <a:off x="243513" y="6107860"/>
            <a:ext cx="5029200" cy="261610"/>
          </a:xfrm>
          <a:prstGeom prst="rect">
            <a:avLst/>
          </a:prstGeom>
        </p:spPr>
        <p:txBody>
          <a:bodyPr>
            <a:spAutoFit/>
          </a:bodyPr>
          <a:lstStyle/>
          <a:p>
            <a:r>
              <a:rPr lang="pt-BR" sz="1100" dirty="0">
                <a:latin typeface="Arial" panose="020B0604020202020204" pitchFamily="34" charset="0"/>
                <a:cs typeface="Arial" panose="020B0604020202020204" pitchFamily="34" charset="0"/>
                <a:hlinkClick r:id="rId3"/>
              </a:rPr>
              <a:t>https://guides.github.com/</a:t>
            </a:r>
            <a:r>
              <a:rPr lang="pt-BR" sz="1100" dirty="0">
                <a:latin typeface="Arial" panose="020B0604020202020204" pitchFamily="34" charset="0"/>
                <a:cs typeface="Arial" panose="020B0604020202020204" pitchFamily="34" charset="0"/>
              </a:rPr>
              <a:t> </a:t>
            </a:r>
          </a:p>
        </p:txBody>
      </p:sp>
      <p:graphicFrame>
        <p:nvGraphicFramePr>
          <p:cNvPr id="9" name="Diagram 8">
            <a:extLst>
              <a:ext uri="{FF2B5EF4-FFF2-40B4-BE49-F238E27FC236}">
                <a16:creationId xmlns:a16="http://schemas.microsoft.com/office/drawing/2014/main" id="{789D5659-0E08-48C1-A492-7149ABDB8806}"/>
              </a:ext>
            </a:extLst>
          </p:cNvPr>
          <p:cNvGraphicFramePr/>
          <p:nvPr>
            <p:extLst>
              <p:ext uri="{D42A27DB-BD31-4B8C-83A1-F6EECF244321}">
                <p14:modId xmlns:p14="http://schemas.microsoft.com/office/powerpoint/2010/main" val="2152401895"/>
              </p:ext>
            </p:extLst>
          </p:nvPr>
        </p:nvGraphicFramePr>
        <p:xfrm>
          <a:off x="1411873" y="4164372"/>
          <a:ext cx="8894720" cy="18958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le: Rounded Corners 11">
            <a:extLst>
              <a:ext uri="{FF2B5EF4-FFF2-40B4-BE49-F238E27FC236}">
                <a16:creationId xmlns:a16="http://schemas.microsoft.com/office/drawing/2014/main" id="{A6E0B52C-C0A8-4F8A-A9FC-827B9A07A9C8}"/>
              </a:ext>
            </a:extLst>
          </p:cNvPr>
          <p:cNvSpPr/>
          <p:nvPr/>
        </p:nvSpPr>
        <p:spPr>
          <a:xfrm>
            <a:off x="1634075" y="3019200"/>
            <a:ext cx="8923851" cy="1219116"/>
          </a:xfrm>
          <a:prstGeom prst="roundRect">
            <a:avLst/>
          </a:prstGeo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pt-BR" sz="2400" b="1" dirty="0" err="1"/>
              <a:t>Commit</a:t>
            </a:r>
            <a:endParaRPr lang="pt-BR" sz="2400" b="1" dirty="0"/>
          </a:p>
          <a:p>
            <a:pPr lvl="1" algn="ctr"/>
            <a:r>
              <a:rPr lang="pt-BR" sz="2400" dirty="0"/>
              <a:t>Envia os arquivos selecionados (</a:t>
            </a:r>
            <a:r>
              <a:rPr lang="pt-BR" sz="2400" b="1" dirty="0" err="1"/>
              <a:t>add</a:t>
            </a:r>
            <a:r>
              <a:rPr lang="pt-BR" sz="2400" dirty="0"/>
              <a:t>) e que você alterou desde a última vez que fez um </a:t>
            </a:r>
            <a:r>
              <a:rPr lang="pt-BR" sz="2400" dirty="0" err="1"/>
              <a:t>commit</a:t>
            </a:r>
            <a:r>
              <a:rPr lang="pt-BR" sz="2400" dirty="0"/>
              <a:t> (criação de um snapshot / local).</a:t>
            </a:r>
          </a:p>
        </p:txBody>
      </p:sp>
    </p:spTree>
    <p:extLst>
      <p:ext uri="{BB962C8B-B14F-4D97-AF65-F5344CB8AC3E}">
        <p14:creationId xmlns:p14="http://schemas.microsoft.com/office/powerpoint/2010/main" val="3036840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3D95A-ED9C-4A71-93AF-49B710199190}"/>
              </a:ext>
            </a:extLst>
          </p:cNvPr>
          <p:cNvSpPr/>
          <p:nvPr/>
        </p:nvSpPr>
        <p:spPr>
          <a:xfrm>
            <a:off x="7985799" y="0"/>
            <a:ext cx="4204678"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C18B090-FA3C-43E5-8970-6E4F11BF63FD}"/>
              </a:ext>
            </a:extLst>
          </p:cNvPr>
          <p:cNvSpPr/>
          <p:nvPr/>
        </p:nvSpPr>
        <p:spPr>
          <a:xfrm>
            <a:off x="0" y="0"/>
            <a:ext cx="7987323"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DB991B07-BD6A-4067-8B44-1808043AF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997" y="696322"/>
            <a:ext cx="8480661" cy="56677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6140C2-6CF4-49CD-A9F1-D717644547BA}"/>
              </a:ext>
            </a:extLst>
          </p:cNvPr>
          <p:cNvSpPr txBox="1"/>
          <p:nvPr/>
        </p:nvSpPr>
        <p:spPr>
          <a:xfrm>
            <a:off x="3351224" y="86551"/>
            <a:ext cx="1284874" cy="523220"/>
          </a:xfrm>
          <a:prstGeom prst="rect">
            <a:avLst/>
          </a:prstGeom>
          <a:noFill/>
        </p:spPr>
        <p:txBody>
          <a:bodyPr wrap="square" rtlCol="0">
            <a:spAutoFit/>
          </a:bodyPr>
          <a:lstStyle/>
          <a:p>
            <a:pPr algn="ctr"/>
            <a:r>
              <a:rPr lang="en-US" sz="2800" b="1" dirty="0">
                <a:solidFill>
                  <a:schemeClr val="accent1"/>
                </a:solidFill>
                <a:latin typeface="Aharoni" panose="02010803020104030203" pitchFamily="2" charset="-79"/>
                <a:cs typeface="Aharoni" panose="02010803020104030203" pitchFamily="2" charset="-79"/>
              </a:rPr>
              <a:t>LOCAL</a:t>
            </a:r>
          </a:p>
        </p:txBody>
      </p:sp>
      <p:sp>
        <p:nvSpPr>
          <p:cNvPr id="7" name="TextBox 6">
            <a:extLst>
              <a:ext uri="{FF2B5EF4-FFF2-40B4-BE49-F238E27FC236}">
                <a16:creationId xmlns:a16="http://schemas.microsoft.com/office/drawing/2014/main" id="{A4B5EFA3-AC49-4A70-97BB-EEAF6B1732E8}"/>
              </a:ext>
            </a:extLst>
          </p:cNvPr>
          <p:cNvSpPr txBox="1"/>
          <p:nvPr/>
        </p:nvSpPr>
        <p:spPr>
          <a:xfrm>
            <a:off x="9233816" y="86551"/>
            <a:ext cx="1710167" cy="523220"/>
          </a:xfrm>
          <a:prstGeom prst="rect">
            <a:avLst/>
          </a:prstGeom>
          <a:noFill/>
        </p:spPr>
        <p:txBody>
          <a:bodyPr wrap="square" rtlCol="0">
            <a:spAutoFit/>
          </a:bodyPr>
          <a:lstStyle/>
          <a:p>
            <a:pPr algn="ctr"/>
            <a:r>
              <a:rPr lang="en-US" sz="2800" b="1" dirty="0">
                <a:solidFill>
                  <a:schemeClr val="accent4"/>
                </a:solidFill>
                <a:latin typeface="Aharoni" panose="02010803020104030203" pitchFamily="2" charset="-79"/>
                <a:cs typeface="Aharoni" panose="02010803020104030203" pitchFamily="2" charset="-79"/>
              </a:rPr>
              <a:t>REMOTO</a:t>
            </a:r>
          </a:p>
        </p:txBody>
      </p:sp>
      <p:sp>
        <p:nvSpPr>
          <p:cNvPr id="4" name="Rectangle 3">
            <a:extLst>
              <a:ext uri="{FF2B5EF4-FFF2-40B4-BE49-F238E27FC236}">
                <a16:creationId xmlns:a16="http://schemas.microsoft.com/office/drawing/2014/main" id="{DA7AE258-5BD6-42F4-B817-E6DB5B99C3C6}"/>
              </a:ext>
            </a:extLst>
          </p:cNvPr>
          <p:cNvSpPr/>
          <p:nvPr/>
        </p:nvSpPr>
        <p:spPr>
          <a:xfrm>
            <a:off x="2186385" y="2276410"/>
            <a:ext cx="4341374" cy="144939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58B0AA-D6B5-4543-BBA3-2E98167FD3C1}"/>
              </a:ext>
            </a:extLst>
          </p:cNvPr>
          <p:cNvSpPr/>
          <p:nvPr/>
        </p:nvSpPr>
        <p:spPr>
          <a:xfrm>
            <a:off x="6369121" y="3811784"/>
            <a:ext cx="3327300" cy="6146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4C90A5-8EFE-4D97-A119-9156BABFEE22}"/>
              </a:ext>
            </a:extLst>
          </p:cNvPr>
          <p:cNvSpPr/>
          <p:nvPr/>
        </p:nvSpPr>
        <p:spPr>
          <a:xfrm>
            <a:off x="2186509" y="5808604"/>
            <a:ext cx="7509911" cy="6146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50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D4463-ED1F-4720-1A69-9189863D05D8}"/>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E48D3B57-7957-E009-7FE0-7469519A9EA7}"/>
              </a:ext>
            </a:extLst>
          </p:cNvPr>
          <p:cNvSpPr>
            <a:spLocks noGrp="1"/>
          </p:cNvSpPr>
          <p:nvPr>
            <p:ph type="subTitle" idx="13"/>
          </p:nvPr>
        </p:nvSpPr>
        <p:spPr/>
        <p:txBody>
          <a:bodyPr/>
          <a:lstStyle/>
          <a:p>
            <a:r>
              <a:rPr lang="pt-BR" dirty="0"/>
              <a:t>O que é CAD?</a:t>
            </a:r>
          </a:p>
        </p:txBody>
      </p:sp>
      <p:sp>
        <p:nvSpPr>
          <p:cNvPr id="4" name="Title 3">
            <a:extLst>
              <a:ext uri="{FF2B5EF4-FFF2-40B4-BE49-F238E27FC236}">
                <a16:creationId xmlns:a16="http://schemas.microsoft.com/office/drawing/2014/main" id="{E1E0AA03-873F-1490-420D-EA808AB85AB5}"/>
              </a:ext>
            </a:extLst>
          </p:cNvPr>
          <p:cNvSpPr>
            <a:spLocks noGrp="1"/>
          </p:cNvSpPr>
          <p:nvPr>
            <p:ph type="title"/>
          </p:nvPr>
        </p:nvSpPr>
        <p:spPr/>
        <p:txBody>
          <a:bodyPr/>
          <a:lstStyle/>
          <a:p>
            <a:r>
              <a:rPr lang="pt-BR" dirty="0"/>
              <a:t>Introdução</a:t>
            </a:r>
          </a:p>
        </p:txBody>
      </p:sp>
      <p:sp>
        <p:nvSpPr>
          <p:cNvPr id="5" name="Content Placeholder 4">
            <a:extLst>
              <a:ext uri="{FF2B5EF4-FFF2-40B4-BE49-F238E27FC236}">
                <a16:creationId xmlns:a16="http://schemas.microsoft.com/office/drawing/2014/main" id="{90C69265-CEAB-92A4-66F5-67E5026090FD}"/>
              </a:ext>
            </a:extLst>
          </p:cNvPr>
          <p:cNvSpPr>
            <a:spLocks noGrp="1"/>
          </p:cNvSpPr>
          <p:nvPr>
            <p:ph idx="1"/>
          </p:nvPr>
        </p:nvSpPr>
        <p:spPr>
          <a:xfrm>
            <a:off x="342900" y="1499196"/>
            <a:ext cx="8163425" cy="4680000"/>
          </a:xfrm>
        </p:spPr>
        <p:txBody>
          <a:bodyPr/>
          <a:lstStyle/>
          <a:p>
            <a:r>
              <a:rPr lang="pt-BR" sz="2400" b="1" noProof="0" dirty="0"/>
              <a:t>CAD é a </a:t>
            </a:r>
            <a:r>
              <a:rPr lang="pt-BR" sz="2400" dirty="0"/>
              <a:t>língua franca da Indústria 4.0</a:t>
            </a:r>
          </a:p>
          <a:p>
            <a:pPr lvl="1"/>
            <a:r>
              <a:rPr lang="pt-BR" sz="2000" dirty="0"/>
              <a:t>Nada é construído hoje sem um </a:t>
            </a:r>
            <a:r>
              <a:rPr lang="pt-BR" sz="2000" b="1" dirty="0"/>
              <a:t>gêmeo digital</a:t>
            </a:r>
            <a:r>
              <a:rPr lang="pt-BR" sz="2000" dirty="0"/>
              <a:t> (Digital Twin)</a:t>
            </a:r>
          </a:p>
          <a:p>
            <a:pPr lvl="1"/>
            <a:r>
              <a:rPr lang="pt-BR" sz="2000" dirty="0"/>
              <a:t>Permite simular </a:t>
            </a:r>
            <a:r>
              <a:rPr lang="pt-BR" sz="2000" b="1" dirty="0"/>
              <a:t>estresse mecânico</a:t>
            </a:r>
            <a:r>
              <a:rPr lang="pt-BR" sz="2000" dirty="0"/>
              <a:t>, fluxo de fluidos e até a montagem de peças antes que o mundo físico seja tocado 🦾</a:t>
            </a:r>
          </a:p>
          <a:p>
            <a:pPr lvl="1"/>
            <a:r>
              <a:rPr lang="pt-BR" sz="2000" b="1" dirty="0"/>
              <a:t>Reduz drasticamente erros de projeto </a:t>
            </a:r>
            <a:r>
              <a:rPr lang="pt-BR" sz="2000" dirty="0"/>
              <a:t>que, antigamente, custavam milhões</a:t>
            </a:r>
            <a:endParaRPr lang="pt-BR" sz="2400" dirty="0"/>
          </a:p>
          <a:p>
            <a:r>
              <a:rPr lang="pt-BR" sz="2400" noProof="0" dirty="0"/>
              <a:t>Ferramentas:</a:t>
            </a:r>
          </a:p>
          <a:p>
            <a:pPr lvl="1"/>
            <a:r>
              <a:rPr lang="pt-BR" sz="2000" noProof="0" dirty="0"/>
              <a:t>Construção de </a:t>
            </a:r>
            <a:r>
              <a:rPr lang="pt-BR" sz="2000" b="1" noProof="0" dirty="0"/>
              <a:t>entidades geométricas planas</a:t>
            </a:r>
          </a:p>
          <a:p>
            <a:pPr lvl="2"/>
            <a:r>
              <a:rPr lang="pt-BR" sz="1800" noProof="0" dirty="0"/>
              <a:t>Linhas, curvas e polígonos</a:t>
            </a:r>
          </a:p>
          <a:p>
            <a:pPr lvl="1"/>
            <a:r>
              <a:rPr lang="pt-BR" sz="2000" noProof="0" dirty="0"/>
              <a:t>Objetos tridimensionais (ou </a:t>
            </a:r>
            <a:r>
              <a:rPr lang="pt-BR" sz="2000" b="1" noProof="0" dirty="0"/>
              <a:t>primitivas 3D</a:t>
            </a:r>
            <a:r>
              <a:rPr lang="pt-BR" sz="2000" noProof="0" dirty="0"/>
              <a:t>)</a:t>
            </a:r>
          </a:p>
          <a:p>
            <a:pPr lvl="2"/>
            <a:r>
              <a:rPr lang="pt-BR" sz="1800" noProof="0" dirty="0"/>
              <a:t>Cubos, esferas, etc.</a:t>
            </a:r>
          </a:p>
          <a:p>
            <a:pPr lvl="1"/>
            <a:r>
              <a:rPr lang="pt-BR" sz="2000" noProof="0" dirty="0"/>
              <a:t>Formas de </a:t>
            </a:r>
            <a:r>
              <a:rPr lang="pt-BR" sz="2000" b="1" noProof="0" dirty="0"/>
              <a:t>relacionar esses elementos</a:t>
            </a:r>
          </a:p>
          <a:p>
            <a:pPr lvl="2"/>
            <a:r>
              <a:rPr lang="pt-BR" sz="1800" noProof="0" dirty="0"/>
              <a:t>Criar um arredondamento numa quina</a:t>
            </a:r>
          </a:p>
          <a:p>
            <a:pPr lvl="2"/>
            <a:r>
              <a:rPr lang="pt-BR" sz="1800" noProof="0" dirty="0"/>
              <a:t>Subtrair as formas de dois objetos para obter um terceiro objeto</a:t>
            </a:r>
          </a:p>
        </p:txBody>
      </p:sp>
      <p:pic>
        <p:nvPicPr>
          <p:cNvPr id="3074" name="Picture 2">
            <a:extLst>
              <a:ext uri="{FF2B5EF4-FFF2-40B4-BE49-F238E27FC236}">
                <a16:creationId xmlns:a16="http://schemas.microsoft.com/office/drawing/2014/main" id="{9746ECD5-E0B3-15EC-74A7-8581D0A42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372828" y="430756"/>
            <a:ext cx="3318410" cy="18683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580EF6A-9A62-0017-96AA-DD9C3FBA9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349917" y="4076501"/>
            <a:ext cx="3325395" cy="1862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59B6F0-0A0B-2E99-9EDD-D575DA755242}"/>
              </a:ext>
            </a:extLst>
          </p:cNvPr>
          <p:cNvSpPr txBox="1"/>
          <p:nvPr/>
        </p:nvSpPr>
        <p:spPr>
          <a:xfrm>
            <a:off x="8388754" y="2299066"/>
            <a:ext cx="3302484" cy="1200329"/>
          </a:xfrm>
          <a:prstGeom prst="rect">
            <a:avLst/>
          </a:prstGeom>
          <a:noFill/>
        </p:spPr>
        <p:txBody>
          <a:bodyPr wrap="square" rtlCol="0">
            <a:spAutoFit/>
          </a:bodyPr>
          <a:lstStyle/>
          <a:p>
            <a:pPr algn="ctr"/>
            <a:r>
              <a:rPr lang="pt-BR" dirty="0"/>
              <a:t>Gêmeo digital de uma turbina, permite simular cargas, temperatura, resistência do ar, etc. antes e depois da fabricação!</a:t>
            </a:r>
          </a:p>
        </p:txBody>
      </p:sp>
      <p:sp>
        <p:nvSpPr>
          <p:cNvPr id="7" name="TextBox 6">
            <a:extLst>
              <a:ext uri="{FF2B5EF4-FFF2-40B4-BE49-F238E27FC236}">
                <a16:creationId xmlns:a16="http://schemas.microsoft.com/office/drawing/2014/main" id="{79D6EE50-BA0A-670B-22D1-A246E5644E03}"/>
              </a:ext>
            </a:extLst>
          </p:cNvPr>
          <p:cNvSpPr txBox="1"/>
          <p:nvPr/>
        </p:nvSpPr>
        <p:spPr>
          <a:xfrm>
            <a:off x="8361372" y="6086631"/>
            <a:ext cx="3302484" cy="646331"/>
          </a:xfrm>
          <a:prstGeom prst="rect">
            <a:avLst/>
          </a:prstGeom>
          <a:noFill/>
        </p:spPr>
        <p:txBody>
          <a:bodyPr wrap="square" rtlCol="0">
            <a:spAutoFit/>
          </a:bodyPr>
          <a:lstStyle/>
          <a:p>
            <a:pPr algn="ctr"/>
            <a:r>
              <a:rPr lang="pt-BR" dirty="0"/>
              <a:t>Primitivas geométricas normalmente usadas no CAD</a:t>
            </a:r>
          </a:p>
        </p:txBody>
      </p:sp>
    </p:spTree>
    <p:extLst>
      <p:ext uri="{BB962C8B-B14F-4D97-AF65-F5344CB8AC3E}">
        <p14:creationId xmlns:p14="http://schemas.microsoft.com/office/powerpoint/2010/main" val="2085949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36C4791-874A-4DCA-A750-02AF30E75526}"/>
              </a:ext>
            </a:extLst>
          </p:cNvPr>
          <p:cNvSpPr>
            <a:spLocks noGrp="1"/>
          </p:cNvSpPr>
          <p:nvPr>
            <p:ph type="subTitle" idx="13"/>
          </p:nvPr>
        </p:nvSpPr>
        <p:spPr/>
        <p:txBody>
          <a:bodyPr/>
          <a:lstStyle/>
          <a:p>
            <a:r>
              <a:rPr lang="en-US" dirty="0"/>
              <a:t>Git – </a:t>
            </a:r>
            <a:r>
              <a:rPr lang="en-US" dirty="0" err="1"/>
              <a:t>Exemplo</a:t>
            </a:r>
            <a:endParaRPr lang="pt-BR" dirty="0"/>
          </a:p>
        </p:txBody>
      </p:sp>
      <p:sp>
        <p:nvSpPr>
          <p:cNvPr id="4" name="Title 3"/>
          <p:cNvSpPr>
            <a:spLocks noGrp="1"/>
          </p:cNvSpPr>
          <p:nvPr>
            <p:ph type="title"/>
          </p:nvPr>
        </p:nvSpPr>
        <p:spPr>
          <a:xfrm>
            <a:off x="342900" y="30237"/>
            <a:ext cx="11523133" cy="648000"/>
          </a:xfrm>
        </p:spPr>
        <p:txBody>
          <a:bodyPr/>
          <a:lstStyle/>
          <a:p>
            <a:r>
              <a:rPr lang="pt-BR" dirty="0"/>
              <a:t>Controle de versão</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60</a:t>
            </a:fld>
            <a:endParaRPr lang="pt-BR"/>
          </a:p>
        </p:txBody>
      </p:sp>
      <p:sp>
        <p:nvSpPr>
          <p:cNvPr id="10" name="Content Placeholder 9">
            <a:extLst>
              <a:ext uri="{FF2B5EF4-FFF2-40B4-BE49-F238E27FC236}">
                <a16:creationId xmlns:a16="http://schemas.microsoft.com/office/drawing/2014/main" id="{A5740B2A-B400-4CCC-852D-49DBFD0A7D33}"/>
              </a:ext>
            </a:extLst>
          </p:cNvPr>
          <p:cNvSpPr>
            <a:spLocks noGrp="1"/>
          </p:cNvSpPr>
          <p:nvPr>
            <p:ph idx="1"/>
          </p:nvPr>
        </p:nvSpPr>
        <p:spPr>
          <a:xfrm>
            <a:off x="235920" y="1764114"/>
            <a:ext cx="11849100" cy="4397819"/>
          </a:xfrm>
        </p:spPr>
        <p:txBody>
          <a:bodyPr/>
          <a:lstStyle/>
          <a:p>
            <a:r>
              <a:rPr lang="en-US" dirty="0" err="1"/>
              <a:t>Clonando</a:t>
            </a:r>
            <a:r>
              <a:rPr lang="en-US" dirty="0"/>
              <a:t> um </a:t>
            </a:r>
            <a:r>
              <a:rPr lang="en-US" dirty="0" err="1"/>
              <a:t>repositório</a:t>
            </a:r>
            <a:endParaRPr lang="en-US" dirty="0"/>
          </a:p>
          <a:p>
            <a:pPr lvl="1"/>
            <a:r>
              <a:rPr lang="en-US" sz="2300" dirty="0">
                <a:latin typeface="Courier New" panose="02070309020205020404" pitchFamily="49" charset="0"/>
                <a:cs typeface="Courier New" panose="02070309020205020404" pitchFamily="49" charset="0"/>
              </a:rPr>
              <a:t>git clone http://github.com/pds2-dcc-ufmg/repositorio-exemplo</a:t>
            </a:r>
          </a:p>
          <a:p>
            <a:r>
              <a:rPr lang="en-US" dirty="0" err="1"/>
              <a:t>Submetendo</a:t>
            </a:r>
            <a:r>
              <a:rPr lang="en-US" dirty="0"/>
              <a:t> </a:t>
            </a:r>
            <a:r>
              <a:rPr lang="en-US" dirty="0" err="1"/>
              <a:t>alterações</a:t>
            </a:r>
            <a:endParaRPr lang="en-US" dirty="0"/>
          </a:p>
          <a:p>
            <a:pPr lvl="1"/>
            <a:r>
              <a:rPr lang="pt-BR" sz="2800" dirty="0" err="1">
                <a:latin typeface="Courier New" panose="02070309020205020404" pitchFamily="49" charset="0"/>
                <a:cs typeface="Courier New" panose="02070309020205020404" pitchFamily="49" charset="0"/>
              </a:rPr>
              <a:t>git</a:t>
            </a:r>
            <a:r>
              <a:rPr lang="pt-BR" sz="2800" dirty="0">
                <a:latin typeface="Courier New" panose="02070309020205020404" pitchFamily="49" charset="0"/>
                <a:cs typeface="Courier New" panose="02070309020205020404" pitchFamily="49" charset="0"/>
              </a:rPr>
              <a:t> </a:t>
            </a:r>
            <a:r>
              <a:rPr lang="pt-BR" sz="2800" dirty="0" err="1">
                <a:latin typeface="Courier New" panose="02070309020205020404" pitchFamily="49" charset="0"/>
                <a:cs typeface="Courier New" panose="02070309020205020404" pitchFamily="49" charset="0"/>
              </a:rPr>
              <a:t>add</a:t>
            </a:r>
            <a:r>
              <a:rPr lang="pt-BR" sz="2800" dirty="0">
                <a:latin typeface="Courier New" panose="02070309020205020404" pitchFamily="49" charset="0"/>
                <a:cs typeface="Courier New" panose="02070309020205020404" pitchFamily="49" charset="0"/>
              </a:rPr>
              <a:t> *</a:t>
            </a:r>
          </a:p>
          <a:p>
            <a:pPr lvl="1"/>
            <a:r>
              <a:rPr lang="pt-BR" sz="2800" dirty="0" err="1">
                <a:latin typeface="Courier New" panose="02070309020205020404" pitchFamily="49" charset="0"/>
                <a:cs typeface="Courier New" panose="02070309020205020404" pitchFamily="49" charset="0"/>
              </a:rPr>
              <a:t>git</a:t>
            </a:r>
            <a:r>
              <a:rPr lang="pt-BR" sz="2800" dirty="0">
                <a:latin typeface="Courier New" panose="02070309020205020404" pitchFamily="49" charset="0"/>
                <a:cs typeface="Courier New" panose="02070309020205020404" pitchFamily="49" charset="0"/>
              </a:rPr>
              <a:t> </a:t>
            </a:r>
            <a:r>
              <a:rPr lang="pt-BR" sz="2800" dirty="0" err="1">
                <a:latin typeface="Courier New" panose="02070309020205020404" pitchFamily="49" charset="0"/>
                <a:cs typeface="Courier New" panose="02070309020205020404" pitchFamily="49" charset="0"/>
              </a:rPr>
              <a:t>commit</a:t>
            </a:r>
            <a:r>
              <a:rPr lang="pt-BR" sz="2800" dirty="0">
                <a:latin typeface="Courier New" panose="02070309020205020404" pitchFamily="49" charset="0"/>
                <a:cs typeface="Courier New" panose="02070309020205020404" pitchFamily="49" charset="0"/>
              </a:rPr>
              <a:t> -m “Mensagem“</a:t>
            </a:r>
          </a:p>
          <a:p>
            <a:pPr lvl="1"/>
            <a:r>
              <a:rPr lang="pt-BR" sz="2800" dirty="0" err="1">
                <a:latin typeface="Courier New" panose="02070309020205020404" pitchFamily="49" charset="0"/>
                <a:cs typeface="Courier New" panose="02070309020205020404" pitchFamily="49" charset="0"/>
              </a:rPr>
              <a:t>git</a:t>
            </a:r>
            <a:r>
              <a:rPr lang="pt-BR" sz="2800" dirty="0">
                <a:latin typeface="Courier New" panose="02070309020205020404" pitchFamily="49" charset="0"/>
                <a:cs typeface="Courier New" panose="02070309020205020404" pitchFamily="49" charset="0"/>
              </a:rPr>
              <a:t> </a:t>
            </a:r>
            <a:r>
              <a:rPr lang="pt-BR" sz="2800" dirty="0" err="1">
                <a:latin typeface="Courier New" panose="02070309020205020404" pitchFamily="49" charset="0"/>
                <a:cs typeface="Courier New" panose="02070309020205020404" pitchFamily="49" charset="0"/>
              </a:rPr>
              <a:t>push</a:t>
            </a:r>
            <a:r>
              <a:rPr lang="pt-BR" sz="2800" dirty="0">
                <a:latin typeface="Courier New" panose="02070309020205020404" pitchFamily="49" charset="0"/>
                <a:cs typeface="Courier New" panose="02070309020205020404" pitchFamily="49" charset="0"/>
              </a:rPr>
              <a:t> &lt;</a:t>
            </a:r>
            <a:r>
              <a:rPr lang="pt-BR" sz="2800" dirty="0" err="1">
                <a:latin typeface="Courier New" panose="02070309020205020404" pitchFamily="49" charset="0"/>
                <a:cs typeface="Courier New" panose="02070309020205020404" pitchFamily="49" charset="0"/>
              </a:rPr>
              <a:t>remote</a:t>
            </a:r>
            <a:r>
              <a:rPr lang="pt-BR" sz="2800" dirty="0">
                <a:latin typeface="Courier New" panose="02070309020205020404" pitchFamily="49" charset="0"/>
                <a:cs typeface="Courier New" panose="02070309020205020404" pitchFamily="49" charset="0"/>
              </a:rPr>
              <a:t>&gt; &lt;</a:t>
            </a:r>
            <a:r>
              <a:rPr lang="pt-BR" sz="2800" dirty="0" err="1">
                <a:latin typeface="Courier New" panose="02070309020205020404" pitchFamily="49" charset="0"/>
                <a:cs typeface="Courier New" panose="02070309020205020404" pitchFamily="49" charset="0"/>
              </a:rPr>
              <a:t>branch</a:t>
            </a:r>
            <a:r>
              <a:rPr lang="pt-BR" sz="2800" dirty="0">
                <a:latin typeface="Courier New" panose="02070309020205020404" pitchFamily="49" charset="0"/>
                <a:cs typeface="Courier New" panose="02070309020205020404" pitchFamily="49" charset="0"/>
              </a:rPr>
              <a:t>&gt;</a:t>
            </a:r>
          </a:p>
        </p:txBody>
      </p:sp>
      <p:sp>
        <p:nvSpPr>
          <p:cNvPr id="7" name="Rectangle 6">
            <a:extLst>
              <a:ext uri="{FF2B5EF4-FFF2-40B4-BE49-F238E27FC236}">
                <a16:creationId xmlns:a16="http://schemas.microsoft.com/office/drawing/2014/main" id="{D2FE995B-7D77-48A0-B56B-429375D6485A}"/>
              </a:ext>
            </a:extLst>
          </p:cNvPr>
          <p:cNvSpPr/>
          <p:nvPr/>
        </p:nvSpPr>
        <p:spPr>
          <a:xfrm>
            <a:off x="2146453" y="5181367"/>
            <a:ext cx="4572000" cy="369332"/>
          </a:xfrm>
          <a:prstGeom prst="rect">
            <a:avLst/>
          </a:prstGeom>
        </p:spPr>
        <p:txBody>
          <a:bodyPr>
            <a:spAutoFit/>
          </a:bodyPr>
          <a:lstStyle/>
          <a:p>
            <a:r>
              <a:rPr lang="pt-BR" dirty="0"/>
              <a:t> </a:t>
            </a:r>
          </a:p>
        </p:txBody>
      </p:sp>
      <p:sp>
        <p:nvSpPr>
          <p:cNvPr id="8" name="Rectangle 7">
            <a:extLst>
              <a:ext uri="{FF2B5EF4-FFF2-40B4-BE49-F238E27FC236}">
                <a16:creationId xmlns:a16="http://schemas.microsoft.com/office/drawing/2014/main" id="{8A8FEB40-D141-4412-A309-2551B95430ED}"/>
              </a:ext>
            </a:extLst>
          </p:cNvPr>
          <p:cNvSpPr/>
          <p:nvPr/>
        </p:nvSpPr>
        <p:spPr>
          <a:xfrm>
            <a:off x="2569314" y="3561242"/>
            <a:ext cx="4572000" cy="369332"/>
          </a:xfrm>
          <a:prstGeom prst="rect">
            <a:avLst/>
          </a:prstGeom>
        </p:spPr>
        <p:txBody>
          <a:bodyPr>
            <a:spAutoFit/>
          </a:bodyPr>
          <a:lstStyle/>
          <a:p>
            <a:r>
              <a:rPr lang="pt-BR" dirty="0"/>
              <a:t> </a:t>
            </a:r>
          </a:p>
        </p:txBody>
      </p:sp>
      <p:sp>
        <p:nvSpPr>
          <p:cNvPr id="9" name="Rectangle 8">
            <a:extLst>
              <a:ext uri="{FF2B5EF4-FFF2-40B4-BE49-F238E27FC236}">
                <a16:creationId xmlns:a16="http://schemas.microsoft.com/office/drawing/2014/main" id="{E8B640DA-5530-4984-BC54-BF2891A96BE4}"/>
              </a:ext>
            </a:extLst>
          </p:cNvPr>
          <p:cNvSpPr/>
          <p:nvPr/>
        </p:nvSpPr>
        <p:spPr>
          <a:xfrm>
            <a:off x="235920" y="5812865"/>
            <a:ext cx="3664786" cy="600164"/>
          </a:xfrm>
          <a:prstGeom prst="rect">
            <a:avLst/>
          </a:prstGeom>
        </p:spPr>
        <p:txBody>
          <a:bodyPr wrap="none">
            <a:spAutoFit/>
          </a:bodyPr>
          <a:lstStyle/>
          <a:p>
            <a:r>
              <a:rPr lang="pt-BR" sz="1100" dirty="0">
                <a:latin typeface="Arial" panose="020B0604020202020204" pitchFamily="34" charset="0"/>
                <a:cs typeface="Arial" panose="020B0604020202020204" pitchFamily="34" charset="0"/>
                <a:hlinkClick r:id="rId3"/>
              </a:rPr>
              <a:t>https://rogerdudler.github.io/git-guide/index.pt_BR.html</a:t>
            </a:r>
            <a:endParaRPr lang="pt-BR" sz="1100" dirty="0">
              <a:latin typeface="Arial" panose="020B0604020202020204" pitchFamily="34" charset="0"/>
              <a:cs typeface="Arial" panose="020B0604020202020204" pitchFamily="34" charset="0"/>
            </a:endParaRPr>
          </a:p>
          <a:p>
            <a:r>
              <a:rPr lang="pt-BR" sz="1100" dirty="0">
                <a:latin typeface="Arial" panose="020B0604020202020204" pitchFamily="34" charset="0"/>
                <a:cs typeface="Arial" panose="020B0604020202020204" pitchFamily="34" charset="0"/>
                <a:hlinkClick r:id="rId4"/>
              </a:rPr>
              <a:t>https://help.github.com/en/articles/cloning-a-repository</a:t>
            </a:r>
            <a:endParaRPr lang="pt-BR" sz="1100" dirty="0">
              <a:latin typeface="Arial" panose="020B0604020202020204" pitchFamily="34" charset="0"/>
              <a:cs typeface="Arial" panose="020B0604020202020204" pitchFamily="34" charset="0"/>
            </a:endParaRPr>
          </a:p>
          <a:p>
            <a:r>
              <a:rPr lang="pt-BR" sz="1100" dirty="0">
                <a:latin typeface="Arial" panose="020B0604020202020204" pitchFamily="34" charset="0"/>
                <a:cs typeface="Arial" panose="020B0604020202020204" pitchFamily="34" charset="0"/>
                <a:hlinkClick r:id="rId5"/>
              </a:rPr>
              <a:t>https://help.github.com/en/articles/pushing-to-a-remote</a:t>
            </a:r>
            <a:r>
              <a:rPr lang="pt-BR" sz="1100" dirty="0">
                <a:latin typeface="Arial" panose="020B0604020202020204" pitchFamily="34" charset="0"/>
                <a:cs typeface="Arial" panose="020B0604020202020204" pitchFamily="34" charset="0"/>
              </a:rPr>
              <a:t>  </a:t>
            </a:r>
          </a:p>
        </p:txBody>
      </p:sp>
      <p:cxnSp>
        <p:nvCxnSpPr>
          <p:cNvPr id="12" name="Straight Arrow Connector 11">
            <a:extLst>
              <a:ext uri="{FF2B5EF4-FFF2-40B4-BE49-F238E27FC236}">
                <a16:creationId xmlns:a16="http://schemas.microsoft.com/office/drawing/2014/main" id="{4622E655-8A07-4382-803D-6A4AC3355E43}"/>
              </a:ext>
            </a:extLst>
          </p:cNvPr>
          <p:cNvCxnSpPr>
            <a:cxnSpLocks/>
          </p:cNvCxnSpPr>
          <p:nvPr/>
        </p:nvCxnSpPr>
        <p:spPr>
          <a:xfrm>
            <a:off x="7181270" y="3530537"/>
            <a:ext cx="642023" cy="0"/>
          </a:xfrm>
          <a:prstGeom prst="straightConnector1">
            <a:avLst/>
          </a:prstGeom>
          <a:ln>
            <a:solidFill>
              <a:srgbClr val="960B2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AA16C36-CE53-4166-95F4-5CEB79205BE3}"/>
              </a:ext>
            </a:extLst>
          </p:cNvPr>
          <p:cNvSpPr txBox="1"/>
          <p:nvPr/>
        </p:nvSpPr>
        <p:spPr>
          <a:xfrm>
            <a:off x="8132893" y="3299575"/>
            <a:ext cx="2092624" cy="461665"/>
          </a:xfrm>
          <a:prstGeom prst="rect">
            <a:avLst/>
          </a:prstGeom>
          <a:noFill/>
          <a:ln>
            <a:noFill/>
          </a:ln>
        </p:spPr>
        <p:txBody>
          <a:bodyPr wrap="none" rtlCol="0">
            <a:spAutoFit/>
          </a:bodyPr>
          <a:lstStyle/>
          <a:p>
            <a:r>
              <a:rPr lang="en-US" sz="2400" b="1" dirty="0" err="1">
                <a:solidFill>
                  <a:srgbClr val="960B22"/>
                </a:solidFill>
              </a:rPr>
              <a:t>Todos</a:t>
            </a:r>
            <a:r>
              <a:rPr lang="en-US" sz="2400" b="1" dirty="0">
                <a:solidFill>
                  <a:srgbClr val="960B22"/>
                </a:solidFill>
              </a:rPr>
              <a:t> </a:t>
            </a:r>
            <a:r>
              <a:rPr lang="en-US" sz="2400" b="1" dirty="0" err="1">
                <a:solidFill>
                  <a:srgbClr val="960B22"/>
                </a:solidFill>
              </a:rPr>
              <a:t>arquivos</a:t>
            </a:r>
            <a:endParaRPr lang="en-US" sz="2400" b="1" dirty="0">
              <a:solidFill>
                <a:srgbClr val="960B22"/>
              </a:solidFill>
            </a:endParaRPr>
          </a:p>
        </p:txBody>
      </p:sp>
      <p:sp>
        <p:nvSpPr>
          <p:cNvPr id="14" name="Rectangle 13">
            <a:extLst>
              <a:ext uri="{FF2B5EF4-FFF2-40B4-BE49-F238E27FC236}">
                <a16:creationId xmlns:a16="http://schemas.microsoft.com/office/drawing/2014/main" id="{18D87ADC-6CE4-46E6-B990-7B7BA4ACCD1C}"/>
              </a:ext>
            </a:extLst>
          </p:cNvPr>
          <p:cNvSpPr/>
          <p:nvPr/>
        </p:nvSpPr>
        <p:spPr>
          <a:xfrm>
            <a:off x="2848643" y="5027540"/>
            <a:ext cx="920445" cy="461665"/>
          </a:xfrm>
          <a:prstGeom prst="rect">
            <a:avLst/>
          </a:prstGeom>
        </p:spPr>
        <p:txBody>
          <a:bodyPr wrap="none">
            <a:spAutoFit/>
          </a:bodyPr>
          <a:lstStyle/>
          <a:p>
            <a:r>
              <a:rPr lang="en-US" sz="2400" b="1" dirty="0">
                <a:solidFill>
                  <a:srgbClr val="960B22"/>
                </a:solidFill>
              </a:rPr>
              <a:t>origin</a:t>
            </a:r>
          </a:p>
        </p:txBody>
      </p:sp>
      <p:sp>
        <p:nvSpPr>
          <p:cNvPr id="15" name="Rectangle 14">
            <a:extLst>
              <a:ext uri="{FF2B5EF4-FFF2-40B4-BE49-F238E27FC236}">
                <a16:creationId xmlns:a16="http://schemas.microsoft.com/office/drawing/2014/main" id="{66C34D7B-99F8-42B3-B5F5-592FF4206C96}"/>
              </a:ext>
            </a:extLst>
          </p:cNvPr>
          <p:cNvSpPr/>
          <p:nvPr/>
        </p:nvSpPr>
        <p:spPr>
          <a:xfrm>
            <a:off x="5564604" y="5016451"/>
            <a:ext cx="1075103" cy="461665"/>
          </a:xfrm>
          <a:prstGeom prst="rect">
            <a:avLst/>
          </a:prstGeom>
        </p:spPr>
        <p:txBody>
          <a:bodyPr wrap="none">
            <a:spAutoFit/>
          </a:bodyPr>
          <a:lstStyle/>
          <a:p>
            <a:r>
              <a:rPr lang="en-US" sz="2400" b="1" dirty="0">
                <a:solidFill>
                  <a:srgbClr val="960B22"/>
                </a:solidFill>
              </a:rPr>
              <a:t>master</a:t>
            </a:r>
          </a:p>
        </p:txBody>
      </p:sp>
      <p:cxnSp>
        <p:nvCxnSpPr>
          <p:cNvPr id="16" name="Straight Arrow Connector 15">
            <a:extLst>
              <a:ext uri="{FF2B5EF4-FFF2-40B4-BE49-F238E27FC236}">
                <a16:creationId xmlns:a16="http://schemas.microsoft.com/office/drawing/2014/main" id="{D5F3F0D9-8D71-42D5-9DB6-5BEBFD658581}"/>
              </a:ext>
            </a:extLst>
          </p:cNvPr>
          <p:cNvCxnSpPr>
            <a:cxnSpLocks/>
            <a:stCxn id="14" idx="0"/>
          </p:cNvCxnSpPr>
          <p:nvPr/>
        </p:nvCxnSpPr>
        <p:spPr>
          <a:xfrm flipV="1">
            <a:off x="3308866" y="4629873"/>
            <a:ext cx="452906" cy="397667"/>
          </a:xfrm>
          <a:prstGeom prst="straightConnector1">
            <a:avLst/>
          </a:prstGeom>
          <a:ln>
            <a:solidFill>
              <a:srgbClr val="960B2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151063-4AC4-4356-9573-7C49C15F9F13}"/>
              </a:ext>
            </a:extLst>
          </p:cNvPr>
          <p:cNvCxnSpPr>
            <a:cxnSpLocks/>
            <a:stCxn id="15" idx="0"/>
          </p:cNvCxnSpPr>
          <p:nvPr/>
        </p:nvCxnSpPr>
        <p:spPr>
          <a:xfrm flipH="1" flipV="1">
            <a:off x="5657850" y="4632960"/>
            <a:ext cx="444306" cy="383491"/>
          </a:xfrm>
          <a:prstGeom prst="straightConnector1">
            <a:avLst/>
          </a:prstGeom>
          <a:ln>
            <a:solidFill>
              <a:srgbClr val="960B2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F3F2B2-3C22-444B-B426-6F59DE33DA7A}"/>
              </a:ext>
            </a:extLst>
          </p:cNvPr>
          <p:cNvCxnSpPr>
            <a:cxnSpLocks/>
          </p:cNvCxnSpPr>
          <p:nvPr/>
        </p:nvCxnSpPr>
        <p:spPr>
          <a:xfrm>
            <a:off x="7181270" y="3999431"/>
            <a:ext cx="642022" cy="0"/>
          </a:xfrm>
          <a:prstGeom prst="straightConnector1">
            <a:avLst/>
          </a:prstGeom>
          <a:ln>
            <a:solidFill>
              <a:srgbClr val="960B2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CADFF9F-5B85-447B-BA43-7D486B67D935}"/>
              </a:ext>
            </a:extLst>
          </p:cNvPr>
          <p:cNvSpPr txBox="1"/>
          <p:nvPr/>
        </p:nvSpPr>
        <p:spPr>
          <a:xfrm>
            <a:off x="8132893" y="3768469"/>
            <a:ext cx="1610505" cy="461665"/>
          </a:xfrm>
          <a:prstGeom prst="rect">
            <a:avLst/>
          </a:prstGeom>
          <a:noFill/>
          <a:ln>
            <a:noFill/>
          </a:ln>
        </p:spPr>
        <p:txBody>
          <a:bodyPr wrap="square" rtlCol="0">
            <a:spAutoFit/>
          </a:bodyPr>
          <a:lstStyle/>
          <a:p>
            <a:r>
              <a:rPr lang="en-US" sz="2400" b="1" dirty="0">
                <a:solidFill>
                  <a:srgbClr val="960B22"/>
                </a:solidFill>
              </a:rPr>
              <a:t>Local</a:t>
            </a:r>
          </a:p>
        </p:txBody>
      </p:sp>
      <p:cxnSp>
        <p:nvCxnSpPr>
          <p:cNvPr id="26" name="Straight Arrow Connector 25">
            <a:extLst>
              <a:ext uri="{FF2B5EF4-FFF2-40B4-BE49-F238E27FC236}">
                <a16:creationId xmlns:a16="http://schemas.microsoft.com/office/drawing/2014/main" id="{6D9C32DA-50FA-4BBA-B0D9-44679526A07A}"/>
              </a:ext>
            </a:extLst>
          </p:cNvPr>
          <p:cNvCxnSpPr>
            <a:cxnSpLocks/>
          </p:cNvCxnSpPr>
          <p:nvPr/>
        </p:nvCxnSpPr>
        <p:spPr>
          <a:xfrm>
            <a:off x="7181270" y="4487272"/>
            <a:ext cx="642022" cy="0"/>
          </a:xfrm>
          <a:prstGeom prst="straightConnector1">
            <a:avLst/>
          </a:prstGeom>
          <a:ln>
            <a:solidFill>
              <a:srgbClr val="960B2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FBE562D-1C77-4FAC-9DE7-05CACFE0498C}"/>
              </a:ext>
            </a:extLst>
          </p:cNvPr>
          <p:cNvSpPr txBox="1"/>
          <p:nvPr/>
        </p:nvSpPr>
        <p:spPr>
          <a:xfrm>
            <a:off x="8132893" y="4256310"/>
            <a:ext cx="1610505" cy="461665"/>
          </a:xfrm>
          <a:prstGeom prst="rect">
            <a:avLst/>
          </a:prstGeom>
          <a:noFill/>
          <a:ln>
            <a:noFill/>
          </a:ln>
        </p:spPr>
        <p:txBody>
          <a:bodyPr wrap="square" rtlCol="0">
            <a:spAutoFit/>
          </a:bodyPr>
          <a:lstStyle/>
          <a:p>
            <a:r>
              <a:rPr lang="en-US" sz="2400" b="1" dirty="0" err="1">
                <a:solidFill>
                  <a:srgbClr val="960B22"/>
                </a:solidFill>
              </a:rPr>
              <a:t>Permissão</a:t>
            </a:r>
            <a:r>
              <a:rPr lang="en-US" sz="2400" b="1" dirty="0">
                <a:solidFill>
                  <a:srgbClr val="960B22"/>
                </a:solidFill>
              </a:rPr>
              <a:t>!</a:t>
            </a:r>
          </a:p>
        </p:txBody>
      </p:sp>
    </p:spTree>
    <p:extLst>
      <p:ext uri="{BB962C8B-B14F-4D97-AF65-F5344CB8AC3E}">
        <p14:creationId xmlns:p14="http://schemas.microsoft.com/office/powerpoint/2010/main" val="189612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4" grpId="0"/>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4023AE27-B2A4-44C2-B116-CE049ECBCEF1}"/>
              </a:ext>
            </a:extLst>
          </p:cNvPr>
          <p:cNvSpPr>
            <a:spLocks noGrp="1"/>
          </p:cNvSpPr>
          <p:nvPr>
            <p:ph type="subTitle" idx="13"/>
          </p:nvPr>
        </p:nvSpPr>
        <p:spPr/>
        <p:txBody>
          <a:bodyPr/>
          <a:lstStyle/>
          <a:p>
            <a:r>
              <a:rPr lang="en-US" dirty="0"/>
              <a:t>Git</a:t>
            </a:r>
            <a:endParaRPr lang="pt-BR" dirty="0"/>
          </a:p>
        </p:txBody>
      </p:sp>
      <p:sp>
        <p:nvSpPr>
          <p:cNvPr id="4" name="Title 3"/>
          <p:cNvSpPr>
            <a:spLocks noGrp="1"/>
          </p:cNvSpPr>
          <p:nvPr>
            <p:ph type="title"/>
          </p:nvPr>
        </p:nvSpPr>
        <p:spPr/>
        <p:txBody>
          <a:bodyPr/>
          <a:lstStyle/>
          <a:p>
            <a:r>
              <a:rPr lang="pt-BR" dirty="0"/>
              <a:t>Controle de versão</a:t>
            </a:r>
          </a:p>
        </p:txBody>
      </p:sp>
      <p:sp>
        <p:nvSpPr>
          <p:cNvPr id="6" name="Footer Placeholder 5"/>
          <p:cNvSpPr>
            <a:spLocks noGrp="1"/>
          </p:cNvSpPr>
          <p:nvPr>
            <p:ph type="ftr" sz="quarter" idx="11"/>
          </p:nvPr>
        </p:nvSpPr>
        <p:spPr/>
        <p:txBody>
          <a:bodyPr/>
          <a:lstStyle/>
          <a:p>
            <a:r>
              <a:rPr lang="pt-BR"/>
              <a:t>PDS 2 - Boas práticas de desenvolvimento</a:t>
            </a:r>
            <a:endParaRPr lang="pt-BR" dirty="0"/>
          </a:p>
        </p:txBody>
      </p:sp>
      <p:sp>
        <p:nvSpPr>
          <p:cNvPr id="2" name="Slide Number Placeholder 1"/>
          <p:cNvSpPr>
            <a:spLocks noGrp="1"/>
          </p:cNvSpPr>
          <p:nvPr>
            <p:ph type="sldNum" sz="quarter" idx="12"/>
          </p:nvPr>
        </p:nvSpPr>
        <p:spPr/>
        <p:txBody>
          <a:bodyPr/>
          <a:lstStyle/>
          <a:p>
            <a:fld id="{24E2B50C-3A70-468C-89E3-85B76D24365E}" type="slidenum">
              <a:rPr lang="pt-BR" smtClean="0"/>
              <a:pPr/>
              <a:t>61</a:t>
            </a:fld>
            <a:endParaRPr lang="pt-BR"/>
          </a:p>
        </p:txBody>
      </p:sp>
      <p:sp>
        <p:nvSpPr>
          <p:cNvPr id="5" name="Content Placeholder 4">
            <a:extLst>
              <a:ext uri="{FF2B5EF4-FFF2-40B4-BE49-F238E27FC236}">
                <a16:creationId xmlns:a16="http://schemas.microsoft.com/office/drawing/2014/main" id="{B91857BA-6BE3-438D-A5E6-1AD18B4081D9}"/>
              </a:ext>
            </a:extLst>
          </p:cNvPr>
          <p:cNvSpPr>
            <a:spLocks noGrp="1"/>
          </p:cNvSpPr>
          <p:nvPr>
            <p:ph idx="1"/>
          </p:nvPr>
        </p:nvSpPr>
        <p:spPr/>
        <p:txBody>
          <a:bodyPr/>
          <a:lstStyle/>
          <a:p>
            <a:r>
              <a:rPr lang="pt-BR" dirty="0" err="1"/>
              <a:t>Branch</a:t>
            </a:r>
            <a:endParaRPr lang="pt-BR" dirty="0"/>
          </a:p>
          <a:p>
            <a:pPr lvl="1"/>
            <a:r>
              <a:rPr lang="pt-BR" dirty="0"/>
              <a:t>Mesmo repositório </a:t>
            </a:r>
            <a:r>
              <a:rPr lang="pt-BR" dirty="0">
                <a:sym typeface="Wingdings" panose="05000000000000000000" pitchFamily="2" charset="2"/>
              </a:rPr>
              <a:t> </a:t>
            </a:r>
            <a:r>
              <a:rPr lang="pt-BR" dirty="0"/>
              <a:t>Diferentes linhas de desenvolvimento</a:t>
            </a:r>
          </a:p>
          <a:p>
            <a:pPr lvl="1"/>
            <a:r>
              <a:rPr lang="pt-BR" dirty="0"/>
              <a:t>Alterações simultâneas e independentes </a:t>
            </a:r>
            <a:r>
              <a:rPr lang="pt-BR" dirty="0">
                <a:sym typeface="Wingdings" panose="05000000000000000000" pitchFamily="2" charset="2"/>
              </a:rPr>
              <a:t> Merge</a:t>
            </a:r>
            <a:endParaRPr lang="pt-BR" dirty="0"/>
          </a:p>
        </p:txBody>
      </p:sp>
      <p:sp>
        <p:nvSpPr>
          <p:cNvPr id="3" name="Rectangle 2">
            <a:extLst>
              <a:ext uri="{FF2B5EF4-FFF2-40B4-BE49-F238E27FC236}">
                <a16:creationId xmlns:a16="http://schemas.microsoft.com/office/drawing/2014/main" id="{01291B01-B9FA-4ECB-B977-817D28136919}"/>
              </a:ext>
            </a:extLst>
          </p:cNvPr>
          <p:cNvSpPr/>
          <p:nvPr/>
        </p:nvSpPr>
        <p:spPr>
          <a:xfrm>
            <a:off x="246053" y="6152137"/>
            <a:ext cx="7478393" cy="261610"/>
          </a:xfrm>
          <a:prstGeom prst="rect">
            <a:avLst/>
          </a:prstGeom>
        </p:spPr>
        <p:txBody>
          <a:bodyPr wrap="square">
            <a:spAutoFit/>
          </a:bodyPr>
          <a:lstStyle/>
          <a:p>
            <a:r>
              <a:rPr lang="pt-BR" sz="1100" dirty="0">
                <a:latin typeface="Arial" panose="020B0604020202020204" pitchFamily="34" charset="0"/>
                <a:cs typeface="Arial" panose="020B0604020202020204" pitchFamily="34" charset="0"/>
                <a:hlinkClick r:id="rId3"/>
              </a:rPr>
              <a:t>https://git-scm.com/book/pt-br/v1/Ramifica%C3%A7%C3%A3o-Branching-no-Git-O-que-%C3%A9-um-Branch</a:t>
            </a:r>
            <a:r>
              <a:rPr lang="pt-BR" sz="1100" dirty="0">
                <a:latin typeface="Arial" panose="020B0604020202020204" pitchFamily="34" charset="0"/>
                <a:cs typeface="Arial" panose="020B0604020202020204" pitchFamily="34" charset="0"/>
              </a:rPr>
              <a:t> </a:t>
            </a:r>
          </a:p>
        </p:txBody>
      </p:sp>
      <p:pic>
        <p:nvPicPr>
          <p:cNvPr id="3074" name="Picture 2" descr="Resultado de imagem para git branch illustration">
            <a:extLst>
              <a:ext uri="{FF2B5EF4-FFF2-40B4-BE49-F238E27FC236}">
                <a16:creationId xmlns:a16="http://schemas.microsoft.com/office/drawing/2014/main" id="{EFBBCBA6-5577-488A-BE79-7D7838649B6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749841" y="3160051"/>
            <a:ext cx="4692318" cy="2707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703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Considerações finais</a:t>
            </a:r>
          </a:p>
        </p:txBody>
      </p:sp>
      <p:sp>
        <p:nvSpPr>
          <p:cNvPr id="6" name="Footer Placeholder 5"/>
          <p:cNvSpPr>
            <a:spLocks noGrp="1"/>
          </p:cNvSpPr>
          <p:nvPr>
            <p:ph type="ftr" sz="quarter" idx="11"/>
          </p:nvPr>
        </p:nvSpPr>
        <p:spPr/>
        <p:txBody>
          <a:bodyPr/>
          <a:lstStyle/>
          <a:p>
            <a:r>
              <a:rPr lang="pt-BR"/>
              <a:t>PDS 2 - Boas práticas de desenvolvimento</a:t>
            </a:r>
          </a:p>
        </p:txBody>
      </p:sp>
      <p:sp>
        <p:nvSpPr>
          <p:cNvPr id="2" name="Slide Number Placeholder 1"/>
          <p:cNvSpPr>
            <a:spLocks noGrp="1"/>
          </p:cNvSpPr>
          <p:nvPr>
            <p:ph type="sldNum" sz="quarter" idx="12"/>
          </p:nvPr>
        </p:nvSpPr>
        <p:spPr/>
        <p:txBody>
          <a:bodyPr/>
          <a:lstStyle/>
          <a:p>
            <a:fld id="{24E2B50C-3A70-468C-89E3-85B76D24365E}" type="slidenum">
              <a:rPr lang="pt-BR" smtClean="0"/>
              <a:pPr/>
              <a:t>62</a:t>
            </a:fld>
            <a:endParaRPr lang="pt-BR"/>
          </a:p>
        </p:txBody>
      </p:sp>
      <p:sp>
        <p:nvSpPr>
          <p:cNvPr id="3" name="Content Placeholder 2">
            <a:extLst>
              <a:ext uri="{FF2B5EF4-FFF2-40B4-BE49-F238E27FC236}">
                <a16:creationId xmlns:a16="http://schemas.microsoft.com/office/drawing/2014/main" id="{8891AC51-0472-4207-8F00-BC2B785F4449}"/>
              </a:ext>
            </a:extLst>
          </p:cNvPr>
          <p:cNvSpPr>
            <a:spLocks noGrp="1"/>
          </p:cNvSpPr>
          <p:nvPr>
            <p:ph idx="1"/>
          </p:nvPr>
        </p:nvSpPr>
        <p:spPr/>
        <p:txBody>
          <a:bodyPr/>
          <a:lstStyle/>
          <a:p>
            <a:r>
              <a:rPr lang="en-US" dirty="0"/>
              <a:t>Código </a:t>
            </a:r>
            <a:r>
              <a:rPr lang="en-US" dirty="0" err="1"/>
              <a:t>limpo</a:t>
            </a:r>
            <a:r>
              <a:rPr lang="en-US" dirty="0">
                <a:sym typeface="Wingdings" panose="05000000000000000000" pitchFamily="2" charset="2"/>
              </a:rPr>
              <a:t> </a:t>
            </a:r>
            <a:r>
              <a:rPr lang="en-US" dirty="0" err="1">
                <a:sym typeface="Wingdings" panose="05000000000000000000" pitchFamily="2" charset="2"/>
              </a:rPr>
              <a:t>Requer</a:t>
            </a:r>
            <a:r>
              <a:rPr lang="en-US" dirty="0">
                <a:sym typeface="Wingdings" panose="05000000000000000000" pitchFamily="2" charset="2"/>
              </a:rPr>
              <a:t> </a:t>
            </a:r>
            <a:r>
              <a:rPr lang="en-US" dirty="0" err="1">
                <a:sym typeface="Wingdings" panose="05000000000000000000" pitchFamily="2" charset="2"/>
              </a:rPr>
              <a:t>compromisso</a:t>
            </a:r>
            <a:endParaRPr lang="en-US" dirty="0">
              <a:sym typeface="Wingdings" panose="05000000000000000000" pitchFamily="2" charset="2"/>
            </a:endParaRPr>
          </a:p>
          <a:p>
            <a:pPr lvl="1"/>
            <a:r>
              <a:rPr lang="en-US" dirty="0" err="1"/>
              <a:t>Muito</a:t>
            </a:r>
            <a:r>
              <a:rPr lang="en-US" dirty="0"/>
              <a:t> </a:t>
            </a:r>
            <a:r>
              <a:rPr lang="en-US" dirty="0" err="1"/>
              <a:t>mais</a:t>
            </a:r>
            <a:r>
              <a:rPr lang="en-US" dirty="0"/>
              <a:t> do que </a:t>
            </a:r>
            <a:r>
              <a:rPr lang="en-US" dirty="0" err="1"/>
              <a:t>vimos</a:t>
            </a:r>
            <a:r>
              <a:rPr lang="en-US" dirty="0"/>
              <a:t> </a:t>
            </a:r>
            <a:r>
              <a:rPr lang="en-US" dirty="0" err="1"/>
              <a:t>aqui</a:t>
            </a:r>
            <a:endParaRPr lang="en-US" dirty="0"/>
          </a:p>
          <a:p>
            <a:pPr lvl="1"/>
            <a:r>
              <a:rPr lang="en-US" dirty="0" err="1"/>
              <a:t>Nunca</a:t>
            </a:r>
            <a:r>
              <a:rPr lang="en-US" dirty="0"/>
              <a:t> é </a:t>
            </a:r>
            <a:r>
              <a:rPr lang="en-US" dirty="0" err="1"/>
              <a:t>tarde</a:t>
            </a:r>
            <a:r>
              <a:rPr lang="en-US" dirty="0"/>
              <a:t> para </a:t>
            </a:r>
            <a:r>
              <a:rPr lang="en-US" dirty="0" err="1"/>
              <a:t>começar</a:t>
            </a:r>
            <a:r>
              <a:rPr lang="en-US" dirty="0"/>
              <a:t>!</a:t>
            </a:r>
          </a:p>
          <a:p>
            <a:r>
              <a:rPr lang="en-US" dirty="0"/>
              <a:t>Um </a:t>
            </a:r>
            <a:r>
              <a:rPr lang="en-US" dirty="0" err="1"/>
              <a:t>passo</a:t>
            </a:r>
            <a:r>
              <a:rPr lang="en-US" dirty="0"/>
              <a:t> de </a:t>
            </a:r>
            <a:r>
              <a:rPr lang="en-US" dirty="0" err="1"/>
              <a:t>cada</a:t>
            </a:r>
            <a:r>
              <a:rPr lang="en-US" dirty="0"/>
              <a:t> </a:t>
            </a:r>
            <a:r>
              <a:rPr lang="en-US" dirty="0" err="1"/>
              <a:t>vez</a:t>
            </a:r>
            <a:endParaRPr lang="en-US" dirty="0"/>
          </a:p>
          <a:p>
            <a:pPr lvl="1"/>
            <a:r>
              <a:rPr lang="en-US" dirty="0"/>
              <a:t>Clone o </a:t>
            </a:r>
            <a:r>
              <a:rPr lang="en-US" dirty="0" err="1"/>
              <a:t>repositório</a:t>
            </a:r>
            <a:endParaRPr lang="en-US" dirty="0"/>
          </a:p>
          <a:p>
            <a:pPr lvl="1"/>
            <a:r>
              <a:rPr lang="en-US" dirty="0" err="1"/>
              <a:t>Identifique</a:t>
            </a:r>
            <a:r>
              <a:rPr lang="en-US" dirty="0"/>
              <a:t> e </a:t>
            </a:r>
            <a:r>
              <a:rPr lang="en-US" dirty="0" err="1"/>
              <a:t>corrija</a:t>
            </a:r>
            <a:r>
              <a:rPr lang="en-US" dirty="0"/>
              <a:t> </a:t>
            </a:r>
            <a:r>
              <a:rPr lang="en-US" dirty="0" err="1"/>
              <a:t>os</a:t>
            </a:r>
            <a:r>
              <a:rPr lang="en-US" dirty="0"/>
              <a:t> </a:t>
            </a:r>
            <a:r>
              <a:rPr lang="en-US" dirty="0" err="1"/>
              <a:t>problemas</a:t>
            </a:r>
            <a:endParaRPr lang="en-US" dirty="0"/>
          </a:p>
          <a:p>
            <a:pPr lvl="2"/>
            <a:r>
              <a:rPr lang="en-US" dirty="0" err="1"/>
              <a:t>Faça</a:t>
            </a:r>
            <a:r>
              <a:rPr lang="en-US" dirty="0"/>
              <a:t> </a:t>
            </a:r>
            <a:r>
              <a:rPr lang="en-US" dirty="0" err="1"/>
              <a:t>vários</a:t>
            </a:r>
            <a:r>
              <a:rPr lang="en-US" dirty="0"/>
              <a:t> commits para </a:t>
            </a:r>
            <a:r>
              <a:rPr lang="en-US" dirty="0" err="1"/>
              <a:t>praticar</a:t>
            </a:r>
            <a:endParaRPr lang="en-US" dirty="0"/>
          </a:p>
          <a:p>
            <a:pPr lvl="1"/>
            <a:r>
              <a:rPr lang="en-US" dirty="0" err="1"/>
              <a:t>Discuta</a:t>
            </a:r>
            <a:r>
              <a:rPr lang="en-US" dirty="0"/>
              <a:t> e </a:t>
            </a:r>
            <a:r>
              <a:rPr lang="en-US" dirty="0" err="1"/>
              <a:t>veja</a:t>
            </a:r>
            <a:r>
              <a:rPr lang="en-US" dirty="0"/>
              <a:t> as </a:t>
            </a:r>
            <a:r>
              <a:rPr lang="en-US" dirty="0" err="1"/>
              <a:t>soluções</a:t>
            </a:r>
            <a:r>
              <a:rPr lang="en-US" dirty="0"/>
              <a:t> dos </a:t>
            </a:r>
            <a:r>
              <a:rPr lang="en-US" dirty="0" err="1"/>
              <a:t>colegas</a:t>
            </a:r>
            <a:endParaRPr lang="en-US" dirty="0"/>
          </a:p>
          <a:p>
            <a:endParaRPr lang="en-US" dirty="0"/>
          </a:p>
        </p:txBody>
      </p:sp>
      <p:pic>
        <p:nvPicPr>
          <p:cNvPr id="8" name="Picture 2" descr="https://omundy.files.wordpress.com/2012/04/i-will-not-write-any-more-bad-code.gif">
            <a:extLst>
              <a:ext uri="{FF2B5EF4-FFF2-40B4-BE49-F238E27FC236}">
                <a16:creationId xmlns:a16="http://schemas.microsoft.com/office/drawing/2014/main" id="{8E976CF4-56D1-4E67-BE2F-B09C505D8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0116" y="2635359"/>
            <a:ext cx="3885679" cy="208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7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2AA3026-B663-69B0-2956-65EE5BF0885B}"/>
              </a:ext>
            </a:extLst>
          </p:cNvPr>
          <p:cNvSpPr>
            <a:spLocks noGrp="1"/>
          </p:cNvSpPr>
          <p:nvPr>
            <p:ph type="subTitle" idx="13"/>
          </p:nvPr>
        </p:nvSpPr>
        <p:spPr>
          <a:xfrm>
            <a:off x="342900" y="710968"/>
            <a:ext cx="11523133" cy="504000"/>
          </a:xfrm>
        </p:spPr>
        <p:txBody>
          <a:bodyPr/>
          <a:lstStyle/>
          <a:p>
            <a:r>
              <a:rPr lang="pt-BR" dirty="0"/>
              <a:t>Processo de desenho de um produto</a:t>
            </a:r>
          </a:p>
        </p:txBody>
      </p:sp>
      <p:sp>
        <p:nvSpPr>
          <p:cNvPr id="3" name="Title 2">
            <a:extLst>
              <a:ext uri="{FF2B5EF4-FFF2-40B4-BE49-F238E27FC236}">
                <a16:creationId xmlns:a16="http://schemas.microsoft.com/office/drawing/2014/main" id="{83503F40-7892-EB73-B0A3-7A14BC122F11}"/>
              </a:ext>
            </a:extLst>
          </p:cNvPr>
          <p:cNvSpPr>
            <a:spLocks noGrp="1"/>
          </p:cNvSpPr>
          <p:nvPr>
            <p:ph type="title"/>
          </p:nvPr>
        </p:nvSpPr>
        <p:spPr>
          <a:xfrm>
            <a:off x="342900" y="144559"/>
            <a:ext cx="11523133" cy="648000"/>
          </a:xfrm>
        </p:spPr>
        <p:txBody>
          <a:bodyPr/>
          <a:lstStyle/>
          <a:p>
            <a:r>
              <a:rPr lang="pt-BR" dirty="0"/>
              <a:t>Introdução</a:t>
            </a:r>
          </a:p>
        </p:txBody>
      </p:sp>
      <p:sp>
        <p:nvSpPr>
          <p:cNvPr id="4" name="Footer Placeholder 3">
            <a:extLst>
              <a:ext uri="{FF2B5EF4-FFF2-40B4-BE49-F238E27FC236}">
                <a16:creationId xmlns:a16="http://schemas.microsoft.com/office/drawing/2014/main" id="{B36AEF7B-E966-3F24-DEC0-7569051FC154}"/>
              </a:ext>
            </a:extLst>
          </p:cNvPr>
          <p:cNvSpPr>
            <a:spLocks noGrp="1"/>
          </p:cNvSpPr>
          <p:nvPr>
            <p:ph type="ftr" sz="quarter" idx="11"/>
          </p:nvPr>
        </p:nvSpPr>
        <p:spPr>
          <a:xfrm>
            <a:off x="2496000" y="6413029"/>
            <a:ext cx="7200000" cy="324000"/>
          </a:xfrm>
        </p:spPr>
        <p:txBody>
          <a:bodyPr/>
          <a:lstStyle/>
          <a:p>
            <a:r>
              <a:rPr lang="pt-BR"/>
              <a:t>Introdução ao CAD</a:t>
            </a:r>
            <a:endParaRPr lang="pt-BR" dirty="0"/>
          </a:p>
        </p:txBody>
      </p:sp>
      <p:sp>
        <p:nvSpPr>
          <p:cNvPr id="5" name="Slide Number Placeholder 4">
            <a:extLst>
              <a:ext uri="{FF2B5EF4-FFF2-40B4-BE49-F238E27FC236}">
                <a16:creationId xmlns:a16="http://schemas.microsoft.com/office/drawing/2014/main" id="{132D3B29-037E-A298-77D7-7D132069FE3F}"/>
              </a:ext>
            </a:extLst>
          </p:cNvPr>
          <p:cNvSpPr>
            <a:spLocks noGrp="1"/>
          </p:cNvSpPr>
          <p:nvPr>
            <p:ph type="sldNum" sz="quarter" idx="12"/>
          </p:nvPr>
        </p:nvSpPr>
        <p:spPr>
          <a:xfrm>
            <a:off x="10866967" y="6413029"/>
            <a:ext cx="990600" cy="324000"/>
          </a:xfrm>
        </p:spPr>
        <p:txBody>
          <a:bodyPr/>
          <a:lstStyle/>
          <a:p>
            <a:fld id="{AB98E5AB-E52C-4D93-AE2B-4B76F5C227DE}" type="slidenum">
              <a:rPr lang="pt-BR" smtClean="0"/>
              <a:pPr/>
              <a:t>7</a:t>
            </a:fld>
            <a:endParaRPr lang="pt-BR" dirty="0"/>
          </a:p>
        </p:txBody>
      </p:sp>
      <p:pic>
        <p:nvPicPr>
          <p:cNvPr id="8" name="Content Placeholder 7" descr="A drawing of a drawing table&#10;&#10;AI-generated content may be incorrect.">
            <a:extLst>
              <a:ext uri="{FF2B5EF4-FFF2-40B4-BE49-F238E27FC236}">
                <a16:creationId xmlns:a16="http://schemas.microsoft.com/office/drawing/2014/main" id="{997791CC-8FF2-8130-7C7E-C1B55DE6F3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4992" y="1498600"/>
            <a:ext cx="4922016" cy="4679950"/>
          </a:xfrm>
        </p:spPr>
      </p:pic>
      <p:sp>
        <p:nvSpPr>
          <p:cNvPr id="9" name="TextBox 8">
            <a:extLst>
              <a:ext uri="{FF2B5EF4-FFF2-40B4-BE49-F238E27FC236}">
                <a16:creationId xmlns:a16="http://schemas.microsoft.com/office/drawing/2014/main" id="{B18B4C3F-F126-6144-2EFF-B1B3DDC77FC7}"/>
              </a:ext>
            </a:extLst>
          </p:cNvPr>
          <p:cNvSpPr txBox="1"/>
          <p:nvPr/>
        </p:nvSpPr>
        <p:spPr>
          <a:xfrm rot="783133">
            <a:off x="7250689" y="806364"/>
            <a:ext cx="2612638" cy="1200329"/>
          </a:xfrm>
          <a:prstGeom prst="rect">
            <a:avLst/>
          </a:prstGeom>
          <a:noFill/>
        </p:spPr>
        <p:txBody>
          <a:bodyPr wrap="none" rtlCol="0">
            <a:spAutoFit/>
          </a:bodyPr>
          <a:lstStyle/>
          <a:p>
            <a:r>
              <a:rPr lang="pt-BR" sz="7200" b="1" dirty="0">
                <a:ln w="9525">
                  <a:solidFill>
                    <a:schemeClr val="bg1"/>
                  </a:solidFill>
                  <a:prstDash val="solid"/>
                </a:ln>
                <a:effectLst>
                  <a:outerShdw blurRad="12700" dist="38100" dir="2700000" algn="tl" rotWithShape="0">
                    <a:schemeClr val="bg1">
                      <a:lumMod val="50000"/>
                    </a:schemeClr>
                  </a:outerShdw>
                </a:effectLst>
              </a:rPr>
              <a:t>1970’s</a:t>
            </a:r>
            <a:endParaRPr lang="pt-BR" sz="3600" b="1" dirty="0">
              <a:ln w="9525">
                <a:solidFill>
                  <a:schemeClr val="bg1"/>
                </a:solidFill>
                <a:prstDash val="solid"/>
              </a:ln>
              <a:effectLst>
                <a:outerShdw blurRad="12700" dist="38100" dir="2700000" algn="tl" rotWithShape="0">
                  <a:schemeClr val="bg1">
                    <a:lumMod val="50000"/>
                  </a:schemeClr>
                </a:outerShdw>
              </a:effectLst>
            </a:endParaRPr>
          </a:p>
        </p:txBody>
      </p:sp>
      <p:sp>
        <p:nvSpPr>
          <p:cNvPr id="20" name="TextBox 19">
            <a:extLst>
              <a:ext uri="{FF2B5EF4-FFF2-40B4-BE49-F238E27FC236}">
                <a16:creationId xmlns:a16="http://schemas.microsoft.com/office/drawing/2014/main" id="{D52DE9B5-E510-4C41-E599-714DB5B77DC5}"/>
              </a:ext>
            </a:extLst>
          </p:cNvPr>
          <p:cNvSpPr txBox="1"/>
          <p:nvPr/>
        </p:nvSpPr>
        <p:spPr>
          <a:xfrm>
            <a:off x="342901" y="1498600"/>
            <a:ext cx="3292092" cy="1200329"/>
          </a:xfrm>
          <a:prstGeom prst="rect">
            <a:avLst/>
          </a:prstGeom>
          <a:noFill/>
        </p:spPr>
        <p:txBody>
          <a:bodyPr wrap="square" rtlCol="0">
            <a:spAutoFit/>
          </a:bodyPr>
          <a:lstStyle/>
          <a:p>
            <a:pPr marL="457200" indent="-457200">
              <a:buFont typeface="Arial" panose="020B0604020202020204" pitchFamily="34" charset="0"/>
              <a:buChar char="•"/>
            </a:pPr>
            <a:r>
              <a:rPr lang="pt-BR" sz="2400" dirty="0"/>
              <a:t>Como era o processo de </a:t>
            </a:r>
            <a:r>
              <a:rPr lang="pt-BR" sz="2400" b="1" dirty="0"/>
              <a:t>criação de um produto</a:t>
            </a:r>
            <a:r>
              <a:rPr lang="pt-BR" sz="2400" dirty="0"/>
              <a:t>? 🤔</a:t>
            </a:r>
          </a:p>
        </p:txBody>
      </p:sp>
      <p:sp>
        <p:nvSpPr>
          <p:cNvPr id="6" name="TextBox 5">
            <a:extLst>
              <a:ext uri="{FF2B5EF4-FFF2-40B4-BE49-F238E27FC236}">
                <a16:creationId xmlns:a16="http://schemas.microsoft.com/office/drawing/2014/main" id="{B1517F1B-294E-3FBF-ED2D-C755CEBCF105}"/>
              </a:ext>
            </a:extLst>
          </p:cNvPr>
          <p:cNvSpPr txBox="1"/>
          <p:nvPr/>
        </p:nvSpPr>
        <p:spPr>
          <a:xfrm>
            <a:off x="258184" y="6141901"/>
            <a:ext cx="6433813" cy="307777"/>
          </a:xfrm>
          <a:prstGeom prst="rect">
            <a:avLst/>
          </a:prstGeom>
          <a:noFill/>
        </p:spPr>
        <p:txBody>
          <a:bodyPr wrap="none" rtlCol="0">
            <a:spAutoFit/>
          </a:bodyPr>
          <a:lstStyle/>
          <a:p>
            <a:r>
              <a:rPr lang="pt-BR" sz="1400" dirty="0"/>
              <a:t>*</a:t>
            </a:r>
            <a:r>
              <a:rPr lang="pt-BR" sz="1400" dirty="0">
                <a:hlinkClick r:id="rId3"/>
              </a:rPr>
              <a:t>https://</a:t>
            </a:r>
            <a:r>
              <a:rPr lang="pt-BR" sz="1400" dirty="0" err="1">
                <a:hlinkClick r:id="rId3"/>
              </a:rPr>
              <a:t>www.solidworks.com</a:t>
            </a:r>
            <a:r>
              <a:rPr lang="pt-BR" sz="1400" dirty="0">
                <a:hlinkClick r:id="rId3"/>
              </a:rPr>
              <a:t>/</a:t>
            </a:r>
            <a:r>
              <a:rPr lang="pt-BR" sz="1400" dirty="0" err="1">
                <a:hlinkClick r:id="rId3"/>
              </a:rPr>
              <a:t>product</a:t>
            </a:r>
            <a:r>
              <a:rPr lang="pt-BR" sz="1400" dirty="0">
                <a:hlinkClick r:id="rId3"/>
              </a:rPr>
              <a:t>/30-years/</a:t>
            </a:r>
            <a:r>
              <a:rPr lang="pt-BR" sz="1400" dirty="0" err="1">
                <a:hlinkClick r:id="rId3"/>
              </a:rPr>
              <a:t>how</a:t>
            </a:r>
            <a:r>
              <a:rPr lang="pt-BR" sz="1400" dirty="0">
                <a:hlinkClick r:id="rId3"/>
              </a:rPr>
              <a:t>-</a:t>
            </a:r>
            <a:r>
              <a:rPr lang="pt-BR" sz="1400" dirty="0" err="1">
                <a:hlinkClick r:id="rId3"/>
              </a:rPr>
              <a:t>cad</a:t>
            </a:r>
            <a:r>
              <a:rPr lang="pt-BR" sz="1400" dirty="0">
                <a:hlinkClick r:id="rId3"/>
              </a:rPr>
              <a:t>-</a:t>
            </a:r>
            <a:r>
              <a:rPr lang="pt-BR" sz="1400" dirty="0" err="1">
                <a:hlinkClick r:id="rId3"/>
              </a:rPr>
              <a:t>changed</a:t>
            </a:r>
            <a:r>
              <a:rPr lang="pt-BR" sz="1400" dirty="0">
                <a:hlinkClick r:id="rId3"/>
              </a:rPr>
              <a:t>-world-</a:t>
            </a:r>
            <a:r>
              <a:rPr lang="pt-BR" sz="1400" dirty="0" err="1">
                <a:hlinkClick r:id="rId3"/>
              </a:rPr>
              <a:t>infographic</a:t>
            </a:r>
            <a:endParaRPr lang="pt-BR" sz="1400" dirty="0"/>
          </a:p>
        </p:txBody>
      </p:sp>
    </p:spTree>
    <p:extLst>
      <p:ext uri="{BB962C8B-B14F-4D97-AF65-F5344CB8AC3E}">
        <p14:creationId xmlns:p14="http://schemas.microsoft.com/office/powerpoint/2010/main" val="26621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AA30C-3D50-2A56-4EEB-98C2D1DEA5DC}"/>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DC120674-8BE3-A1F1-D39C-458A9094823F}"/>
              </a:ext>
            </a:extLst>
          </p:cNvPr>
          <p:cNvSpPr>
            <a:spLocks noGrp="1"/>
          </p:cNvSpPr>
          <p:nvPr>
            <p:ph type="subTitle" idx="13"/>
          </p:nvPr>
        </p:nvSpPr>
        <p:spPr/>
        <p:txBody>
          <a:bodyPr/>
          <a:lstStyle/>
          <a:p>
            <a:r>
              <a:rPr lang="pt-BR" dirty="0"/>
              <a:t>Processo de desenho de um produto</a:t>
            </a:r>
          </a:p>
        </p:txBody>
      </p:sp>
      <p:sp>
        <p:nvSpPr>
          <p:cNvPr id="3" name="Title 2">
            <a:extLst>
              <a:ext uri="{FF2B5EF4-FFF2-40B4-BE49-F238E27FC236}">
                <a16:creationId xmlns:a16="http://schemas.microsoft.com/office/drawing/2014/main" id="{0FF1592F-75EF-FA2B-A042-C74FB4D70F21}"/>
              </a:ext>
            </a:extLst>
          </p:cNvPr>
          <p:cNvSpPr>
            <a:spLocks noGrp="1"/>
          </p:cNvSpPr>
          <p:nvPr>
            <p:ph type="title"/>
          </p:nvPr>
        </p:nvSpPr>
        <p:spPr/>
        <p:txBody>
          <a:bodyPr/>
          <a:lstStyle/>
          <a:p>
            <a:r>
              <a:rPr lang="pt-BR" dirty="0"/>
              <a:t>Introdução</a:t>
            </a:r>
          </a:p>
        </p:txBody>
      </p:sp>
      <p:sp>
        <p:nvSpPr>
          <p:cNvPr id="4" name="Footer Placeholder 3">
            <a:extLst>
              <a:ext uri="{FF2B5EF4-FFF2-40B4-BE49-F238E27FC236}">
                <a16:creationId xmlns:a16="http://schemas.microsoft.com/office/drawing/2014/main" id="{7E306B9B-35C3-2641-A168-D1CBA7DC30FD}"/>
              </a:ext>
            </a:extLst>
          </p:cNvPr>
          <p:cNvSpPr>
            <a:spLocks noGrp="1"/>
          </p:cNvSpPr>
          <p:nvPr>
            <p:ph type="ftr" sz="quarter" idx="11"/>
          </p:nvPr>
        </p:nvSpPr>
        <p:spPr/>
        <p:txBody>
          <a:bodyPr/>
          <a:lstStyle/>
          <a:p>
            <a:r>
              <a:rPr lang="pt-BR"/>
              <a:t>Introdução ao CAD</a:t>
            </a:r>
            <a:endParaRPr lang="pt-BR" dirty="0"/>
          </a:p>
        </p:txBody>
      </p:sp>
      <p:sp>
        <p:nvSpPr>
          <p:cNvPr id="5" name="Slide Number Placeholder 4">
            <a:extLst>
              <a:ext uri="{FF2B5EF4-FFF2-40B4-BE49-F238E27FC236}">
                <a16:creationId xmlns:a16="http://schemas.microsoft.com/office/drawing/2014/main" id="{B9B3B8E9-53C1-805A-C9C0-26F660C55C70}"/>
              </a:ext>
            </a:extLst>
          </p:cNvPr>
          <p:cNvSpPr>
            <a:spLocks noGrp="1"/>
          </p:cNvSpPr>
          <p:nvPr>
            <p:ph type="sldNum" sz="quarter" idx="12"/>
          </p:nvPr>
        </p:nvSpPr>
        <p:spPr/>
        <p:txBody>
          <a:bodyPr/>
          <a:lstStyle/>
          <a:p>
            <a:fld id="{AB98E5AB-E52C-4D93-AE2B-4B76F5C227DE}" type="slidenum">
              <a:rPr lang="pt-BR" smtClean="0"/>
              <a:pPr/>
              <a:t>8</a:t>
            </a:fld>
            <a:endParaRPr lang="pt-BR" dirty="0"/>
          </a:p>
        </p:txBody>
      </p:sp>
      <p:pic>
        <p:nvPicPr>
          <p:cNvPr id="8" name="Content Placeholder 7">
            <a:extLst>
              <a:ext uri="{FF2B5EF4-FFF2-40B4-BE49-F238E27FC236}">
                <a16:creationId xmlns:a16="http://schemas.microsoft.com/office/drawing/2014/main" id="{58155823-F48F-833B-A2F4-8E28B60603C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634992" y="1498600"/>
            <a:ext cx="4922016" cy="4679950"/>
          </a:xfrm>
        </p:spPr>
      </p:pic>
      <p:sp>
        <p:nvSpPr>
          <p:cNvPr id="7" name="TextBox 6">
            <a:extLst>
              <a:ext uri="{FF2B5EF4-FFF2-40B4-BE49-F238E27FC236}">
                <a16:creationId xmlns:a16="http://schemas.microsoft.com/office/drawing/2014/main" id="{F3F9E86E-4556-0C27-FF41-B8A22B63B7CC}"/>
              </a:ext>
            </a:extLst>
          </p:cNvPr>
          <p:cNvSpPr txBox="1"/>
          <p:nvPr/>
        </p:nvSpPr>
        <p:spPr>
          <a:xfrm rot="783133">
            <a:off x="7250689" y="806364"/>
            <a:ext cx="2612638" cy="1200329"/>
          </a:xfrm>
          <a:prstGeom prst="rect">
            <a:avLst/>
          </a:prstGeom>
          <a:noFill/>
        </p:spPr>
        <p:txBody>
          <a:bodyPr wrap="none" rtlCol="0">
            <a:spAutoFit/>
          </a:bodyPr>
          <a:lstStyle/>
          <a:p>
            <a:r>
              <a:rPr lang="pt-BR" sz="7200" b="1" dirty="0">
                <a:ln w="9525">
                  <a:solidFill>
                    <a:schemeClr val="bg1"/>
                  </a:solidFill>
                  <a:prstDash val="solid"/>
                </a:ln>
                <a:effectLst>
                  <a:outerShdw blurRad="12700" dist="38100" dir="2700000" algn="tl" rotWithShape="0">
                    <a:schemeClr val="bg1">
                      <a:lumMod val="50000"/>
                    </a:schemeClr>
                  </a:outerShdw>
                </a:effectLst>
              </a:rPr>
              <a:t>1980’s</a:t>
            </a:r>
            <a:endParaRPr lang="pt-BR" sz="3600" b="1" dirty="0">
              <a:ln w="9525">
                <a:solidFill>
                  <a:schemeClr val="bg1"/>
                </a:solidFill>
                <a:prstDash val="solid"/>
              </a:ln>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16293128-99BD-9861-6FE3-C17C811B1154}"/>
              </a:ext>
            </a:extLst>
          </p:cNvPr>
          <p:cNvSpPr txBox="1"/>
          <p:nvPr/>
        </p:nvSpPr>
        <p:spPr>
          <a:xfrm>
            <a:off x="258184" y="6141901"/>
            <a:ext cx="6433813" cy="307777"/>
          </a:xfrm>
          <a:prstGeom prst="rect">
            <a:avLst/>
          </a:prstGeom>
          <a:noFill/>
        </p:spPr>
        <p:txBody>
          <a:bodyPr wrap="none" rtlCol="0">
            <a:spAutoFit/>
          </a:bodyPr>
          <a:lstStyle/>
          <a:p>
            <a:r>
              <a:rPr lang="pt-BR" sz="1400" dirty="0"/>
              <a:t>*</a:t>
            </a:r>
            <a:r>
              <a:rPr lang="pt-BR" sz="1400" dirty="0">
                <a:hlinkClick r:id="rId3"/>
              </a:rPr>
              <a:t>https://</a:t>
            </a:r>
            <a:r>
              <a:rPr lang="pt-BR" sz="1400" dirty="0" err="1">
                <a:hlinkClick r:id="rId3"/>
              </a:rPr>
              <a:t>www.solidworks.com</a:t>
            </a:r>
            <a:r>
              <a:rPr lang="pt-BR" sz="1400" dirty="0">
                <a:hlinkClick r:id="rId3"/>
              </a:rPr>
              <a:t>/</a:t>
            </a:r>
            <a:r>
              <a:rPr lang="pt-BR" sz="1400" dirty="0" err="1">
                <a:hlinkClick r:id="rId3"/>
              </a:rPr>
              <a:t>product</a:t>
            </a:r>
            <a:r>
              <a:rPr lang="pt-BR" sz="1400" dirty="0">
                <a:hlinkClick r:id="rId3"/>
              </a:rPr>
              <a:t>/30-years/</a:t>
            </a:r>
            <a:r>
              <a:rPr lang="pt-BR" sz="1400" dirty="0" err="1">
                <a:hlinkClick r:id="rId3"/>
              </a:rPr>
              <a:t>how</a:t>
            </a:r>
            <a:r>
              <a:rPr lang="pt-BR" sz="1400" dirty="0">
                <a:hlinkClick r:id="rId3"/>
              </a:rPr>
              <a:t>-</a:t>
            </a:r>
            <a:r>
              <a:rPr lang="pt-BR" sz="1400" dirty="0" err="1">
                <a:hlinkClick r:id="rId3"/>
              </a:rPr>
              <a:t>cad</a:t>
            </a:r>
            <a:r>
              <a:rPr lang="pt-BR" sz="1400" dirty="0">
                <a:hlinkClick r:id="rId3"/>
              </a:rPr>
              <a:t>-</a:t>
            </a:r>
            <a:r>
              <a:rPr lang="pt-BR" sz="1400" dirty="0" err="1">
                <a:hlinkClick r:id="rId3"/>
              </a:rPr>
              <a:t>changed</a:t>
            </a:r>
            <a:r>
              <a:rPr lang="pt-BR" sz="1400" dirty="0">
                <a:hlinkClick r:id="rId3"/>
              </a:rPr>
              <a:t>-world-</a:t>
            </a:r>
            <a:r>
              <a:rPr lang="pt-BR" sz="1400" dirty="0" err="1">
                <a:hlinkClick r:id="rId3"/>
              </a:rPr>
              <a:t>infographic</a:t>
            </a:r>
            <a:endParaRPr lang="pt-BR" sz="1400" dirty="0"/>
          </a:p>
        </p:txBody>
      </p:sp>
    </p:spTree>
    <p:extLst>
      <p:ext uri="{BB962C8B-B14F-4D97-AF65-F5344CB8AC3E}">
        <p14:creationId xmlns:p14="http://schemas.microsoft.com/office/powerpoint/2010/main" val="1986818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3ABCD-6AA3-306F-6BBE-D89A0C83432F}"/>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31F89C53-9801-6E61-F4D3-FCA4F03A980A}"/>
              </a:ext>
            </a:extLst>
          </p:cNvPr>
          <p:cNvSpPr>
            <a:spLocks noGrp="1"/>
          </p:cNvSpPr>
          <p:nvPr>
            <p:ph type="subTitle" idx="13"/>
          </p:nvPr>
        </p:nvSpPr>
        <p:spPr/>
        <p:txBody>
          <a:bodyPr/>
          <a:lstStyle/>
          <a:p>
            <a:r>
              <a:rPr lang="pt-BR" dirty="0"/>
              <a:t>Processo de desenho de um produto</a:t>
            </a:r>
          </a:p>
        </p:txBody>
      </p:sp>
      <p:sp>
        <p:nvSpPr>
          <p:cNvPr id="3" name="Title 2">
            <a:extLst>
              <a:ext uri="{FF2B5EF4-FFF2-40B4-BE49-F238E27FC236}">
                <a16:creationId xmlns:a16="http://schemas.microsoft.com/office/drawing/2014/main" id="{9F179262-81C4-7846-7977-DED4EAB5D07D}"/>
              </a:ext>
            </a:extLst>
          </p:cNvPr>
          <p:cNvSpPr>
            <a:spLocks noGrp="1"/>
          </p:cNvSpPr>
          <p:nvPr>
            <p:ph type="title"/>
          </p:nvPr>
        </p:nvSpPr>
        <p:spPr/>
        <p:txBody>
          <a:bodyPr/>
          <a:lstStyle/>
          <a:p>
            <a:r>
              <a:rPr lang="pt-BR" dirty="0"/>
              <a:t>Introdução</a:t>
            </a:r>
          </a:p>
        </p:txBody>
      </p:sp>
      <p:sp>
        <p:nvSpPr>
          <p:cNvPr id="4" name="Footer Placeholder 3">
            <a:extLst>
              <a:ext uri="{FF2B5EF4-FFF2-40B4-BE49-F238E27FC236}">
                <a16:creationId xmlns:a16="http://schemas.microsoft.com/office/drawing/2014/main" id="{1F1C2D1E-3EDC-0F84-11EB-D2DAE7761A89}"/>
              </a:ext>
            </a:extLst>
          </p:cNvPr>
          <p:cNvSpPr>
            <a:spLocks noGrp="1"/>
          </p:cNvSpPr>
          <p:nvPr>
            <p:ph type="ftr" sz="quarter" idx="11"/>
          </p:nvPr>
        </p:nvSpPr>
        <p:spPr/>
        <p:txBody>
          <a:bodyPr/>
          <a:lstStyle/>
          <a:p>
            <a:r>
              <a:rPr lang="pt-BR"/>
              <a:t>Introdução ao CAD</a:t>
            </a:r>
            <a:endParaRPr lang="pt-BR" dirty="0"/>
          </a:p>
        </p:txBody>
      </p:sp>
      <p:sp>
        <p:nvSpPr>
          <p:cNvPr id="5" name="Slide Number Placeholder 4">
            <a:extLst>
              <a:ext uri="{FF2B5EF4-FFF2-40B4-BE49-F238E27FC236}">
                <a16:creationId xmlns:a16="http://schemas.microsoft.com/office/drawing/2014/main" id="{2C07A72B-7778-7184-D6F2-EAFF6BFCCD91}"/>
              </a:ext>
            </a:extLst>
          </p:cNvPr>
          <p:cNvSpPr>
            <a:spLocks noGrp="1"/>
          </p:cNvSpPr>
          <p:nvPr>
            <p:ph type="sldNum" sz="quarter" idx="12"/>
          </p:nvPr>
        </p:nvSpPr>
        <p:spPr/>
        <p:txBody>
          <a:bodyPr/>
          <a:lstStyle/>
          <a:p>
            <a:fld id="{AB98E5AB-E52C-4D93-AE2B-4B76F5C227DE}" type="slidenum">
              <a:rPr lang="pt-BR" smtClean="0"/>
              <a:pPr/>
              <a:t>9</a:t>
            </a:fld>
            <a:endParaRPr lang="pt-BR" dirty="0"/>
          </a:p>
        </p:txBody>
      </p:sp>
      <p:pic>
        <p:nvPicPr>
          <p:cNvPr id="8" name="Content Placeholder 7">
            <a:extLst>
              <a:ext uri="{FF2B5EF4-FFF2-40B4-BE49-F238E27FC236}">
                <a16:creationId xmlns:a16="http://schemas.microsoft.com/office/drawing/2014/main" id="{E324664E-53B5-A8C1-8A5E-F5EE4AC77F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634992" y="1498600"/>
            <a:ext cx="4922016" cy="4679950"/>
          </a:xfrm>
        </p:spPr>
      </p:pic>
      <p:sp>
        <p:nvSpPr>
          <p:cNvPr id="7" name="TextBox 6">
            <a:extLst>
              <a:ext uri="{FF2B5EF4-FFF2-40B4-BE49-F238E27FC236}">
                <a16:creationId xmlns:a16="http://schemas.microsoft.com/office/drawing/2014/main" id="{0B894297-60DE-80A9-F08F-B865109C87BC}"/>
              </a:ext>
            </a:extLst>
          </p:cNvPr>
          <p:cNvSpPr txBox="1"/>
          <p:nvPr/>
        </p:nvSpPr>
        <p:spPr>
          <a:xfrm rot="783133">
            <a:off x="7250689" y="806364"/>
            <a:ext cx="2612638" cy="1200329"/>
          </a:xfrm>
          <a:prstGeom prst="rect">
            <a:avLst/>
          </a:prstGeom>
          <a:noFill/>
        </p:spPr>
        <p:txBody>
          <a:bodyPr wrap="none" rtlCol="0">
            <a:spAutoFit/>
          </a:bodyPr>
          <a:lstStyle/>
          <a:p>
            <a:r>
              <a:rPr lang="pt-BR" sz="7200" b="1" dirty="0">
                <a:ln w="9525">
                  <a:solidFill>
                    <a:schemeClr val="bg1"/>
                  </a:solidFill>
                  <a:prstDash val="solid"/>
                </a:ln>
                <a:effectLst>
                  <a:outerShdw blurRad="12700" dist="38100" dir="2700000" algn="tl" rotWithShape="0">
                    <a:schemeClr val="bg1">
                      <a:lumMod val="50000"/>
                    </a:schemeClr>
                  </a:outerShdw>
                </a:effectLst>
              </a:rPr>
              <a:t>1990’s</a:t>
            </a:r>
            <a:endParaRPr lang="pt-BR" sz="3600" b="1" dirty="0">
              <a:ln w="9525">
                <a:solidFill>
                  <a:schemeClr val="bg1"/>
                </a:solidFill>
                <a:prstDash val="solid"/>
              </a:ln>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3097F7A9-8A7D-3791-31B7-C671B723B788}"/>
              </a:ext>
            </a:extLst>
          </p:cNvPr>
          <p:cNvSpPr txBox="1"/>
          <p:nvPr/>
        </p:nvSpPr>
        <p:spPr>
          <a:xfrm>
            <a:off x="258184" y="6141901"/>
            <a:ext cx="6433813" cy="307777"/>
          </a:xfrm>
          <a:prstGeom prst="rect">
            <a:avLst/>
          </a:prstGeom>
          <a:noFill/>
        </p:spPr>
        <p:txBody>
          <a:bodyPr wrap="none" rtlCol="0">
            <a:spAutoFit/>
          </a:bodyPr>
          <a:lstStyle/>
          <a:p>
            <a:r>
              <a:rPr lang="pt-BR" sz="1400" dirty="0"/>
              <a:t>*</a:t>
            </a:r>
            <a:r>
              <a:rPr lang="pt-BR" sz="1400" dirty="0">
                <a:hlinkClick r:id="rId3"/>
              </a:rPr>
              <a:t>https://</a:t>
            </a:r>
            <a:r>
              <a:rPr lang="pt-BR" sz="1400" dirty="0" err="1">
                <a:hlinkClick r:id="rId3"/>
              </a:rPr>
              <a:t>www.solidworks.com</a:t>
            </a:r>
            <a:r>
              <a:rPr lang="pt-BR" sz="1400" dirty="0">
                <a:hlinkClick r:id="rId3"/>
              </a:rPr>
              <a:t>/</a:t>
            </a:r>
            <a:r>
              <a:rPr lang="pt-BR" sz="1400" dirty="0" err="1">
                <a:hlinkClick r:id="rId3"/>
              </a:rPr>
              <a:t>product</a:t>
            </a:r>
            <a:r>
              <a:rPr lang="pt-BR" sz="1400" dirty="0">
                <a:hlinkClick r:id="rId3"/>
              </a:rPr>
              <a:t>/30-years/</a:t>
            </a:r>
            <a:r>
              <a:rPr lang="pt-BR" sz="1400" dirty="0" err="1">
                <a:hlinkClick r:id="rId3"/>
              </a:rPr>
              <a:t>how</a:t>
            </a:r>
            <a:r>
              <a:rPr lang="pt-BR" sz="1400" dirty="0">
                <a:hlinkClick r:id="rId3"/>
              </a:rPr>
              <a:t>-</a:t>
            </a:r>
            <a:r>
              <a:rPr lang="pt-BR" sz="1400" dirty="0" err="1">
                <a:hlinkClick r:id="rId3"/>
              </a:rPr>
              <a:t>cad</a:t>
            </a:r>
            <a:r>
              <a:rPr lang="pt-BR" sz="1400" dirty="0">
                <a:hlinkClick r:id="rId3"/>
              </a:rPr>
              <a:t>-</a:t>
            </a:r>
            <a:r>
              <a:rPr lang="pt-BR" sz="1400" dirty="0" err="1">
                <a:hlinkClick r:id="rId3"/>
              </a:rPr>
              <a:t>changed</a:t>
            </a:r>
            <a:r>
              <a:rPr lang="pt-BR" sz="1400" dirty="0">
                <a:hlinkClick r:id="rId3"/>
              </a:rPr>
              <a:t>-world-</a:t>
            </a:r>
            <a:r>
              <a:rPr lang="pt-BR" sz="1400" dirty="0" err="1">
                <a:hlinkClick r:id="rId3"/>
              </a:rPr>
              <a:t>infographic</a:t>
            </a:r>
            <a:endParaRPr lang="pt-BR" sz="1400" dirty="0"/>
          </a:p>
        </p:txBody>
      </p:sp>
    </p:spTree>
    <p:extLst>
      <p:ext uri="{BB962C8B-B14F-4D97-AF65-F5344CB8AC3E}">
        <p14:creationId xmlns:p14="http://schemas.microsoft.com/office/powerpoint/2010/main" val="24847752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potx" id="{9C4C41A4-53BF-4FD0-890F-04B8082AA4F1}" vid="{EE9E2396-C853-4D1A-9E14-2703AA6666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7929</TotalTime>
  <Words>8460</Words>
  <Application>Microsoft Macintosh PowerPoint</Application>
  <PresentationFormat>Widescreen</PresentationFormat>
  <Paragraphs>1218</Paragraphs>
  <Slides>62</Slides>
  <Notes>43</Notes>
  <HiddenSlides>42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Aharoni</vt:lpstr>
      <vt:lpstr>Arial</vt:lpstr>
      <vt:lpstr>Arial</vt:lpstr>
      <vt:lpstr>Calibri</vt:lpstr>
      <vt:lpstr>Cambria Math</vt:lpstr>
      <vt:lpstr>Courier New</vt:lpstr>
      <vt:lpstr>Gill Sans MT</vt:lpstr>
      <vt:lpstr>Lato-Bold</vt:lpstr>
      <vt:lpstr>TimesNewRomanPS</vt:lpstr>
      <vt:lpstr>Wingdings</vt:lpstr>
      <vt:lpstr>Office Theme</vt:lpstr>
      <vt:lpstr>Curso de desenho 3D paramétrico: FreeCAD para Makers</vt:lpstr>
      <vt:lpstr>Sumario da apresentação</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Porqué FreeCAD para makers? (e robótica)</vt:lpstr>
      <vt:lpstr>O que vamos ver hoje?</vt:lpstr>
      <vt:lpstr>Os principais workbenches</vt:lpstr>
      <vt:lpstr>A filosofia “Paramétrica”</vt:lpstr>
      <vt:lpstr>A filosofia “Paramétrica”</vt:lpstr>
      <vt:lpstr>A filosofia “Paramétrica”</vt:lpstr>
      <vt:lpstr>Primeira atividade</vt:lpstr>
      <vt:lpstr>Primeira atividade</vt:lpstr>
      <vt:lpstr>Introdução</vt:lpstr>
      <vt:lpstr>Introdução</vt:lpstr>
      <vt:lpstr>Introdução</vt:lpstr>
      <vt:lpstr>Introdução</vt:lpstr>
      <vt:lpstr>PowerPoint Presentation</vt:lpstr>
      <vt:lpstr>Regras gerais</vt:lpstr>
      <vt:lpstr>Regras gerais</vt:lpstr>
      <vt:lpstr>Regras gerais</vt:lpstr>
      <vt:lpstr>Nomes</vt:lpstr>
      <vt:lpstr>Nomes</vt:lpstr>
      <vt:lpstr>Nomes</vt:lpstr>
      <vt:lpstr>Nomes</vt:lpstr>
      <vt:lpstr>Formatação</vt:lpstr>
      <vt:lpstr>Formatação</vt:lpstr>
      <vt:lpstr>Formatação</vt:lpstr>
      <vt:lpstr>Formatação</vt:lpstr>
      <vt:lpstr>Formatação</vt:lpstr>
      <vt:lpstr>Métodos</vt:lpstr>
      <vt:lpstr>Métodos</vt:lpstr>
      <vt:lpstr>Métodos</vt:lpstr>
      <vt:lpstr>Métodos</vt:lpstr>
      <vt:lpstr>Métodos</vt:lpstr>
      <vt:lpstr>Métodos</vt:lpstr>
      <vt:lpstr>Métodos</vt:lpstr>
      <vt:lpstr>Métodos</vt:lpstr>
      <vt:lpstr>Métodos</vt:lpstr>
      <vt:lpstr>Métodos</vt:lpstr>
      <vt:lpstr>Comentários</vt:lpstr>
      <vt:lpstr>Comentários</vt:lpstr>
      <vt:lpstr>Comentários</vt:lpstr>
      <vt:lpstr>Comentários</vt:lpstr>
      <vt:lpstr>Classes (Structs)</vt:lpstr>
      <vt:lpstr>Você já...</vt:lpstr>
      <vt:lpstr>Você já...</vt:lpstr>
      <vt:lpstr>Controle de versão</vt:lpstr>
      <vt:lpstr>Controle de versão</vt:lpstr>
      <vt:lpstr>Controle de versão</vt:lpstr>
      <vt:lpstr>Controle de versão</vt:lpstr>
      <vt:lpstr>PowerPoint Presentation</vt:lpstr>
      <vt:lpstr>Controle de versão</vt:lpstr>
      <vt:lpstr>Controle de versão</vt:lpstr>
      <vt:lpstr>Considerações finais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dc:creator>
  <cp:lastModifiedBy>Hector Azpurua</cp:lastModifiedBy>
  <cp:revision>796</cp:revision>
  <dcterms:created xsi:type="dcterms:W3CDTF">2018-07-20T12:21:45Z</dcterms:created>
  <dcterms:modified xsi:type="dcterms:W3CDTF">2025-12-03T16:24:48Z</dcterms:modified>
</cp:coreProperties>
</file>